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56" r:id="rId2"/>
    <p:sldId id="456" r:id="rId3"/>
    <p:sldId id="492" r:id="rId4"/>
    <p:sldId id="511" r:id="rId5"/>
    <p:sldId id="489" r:id="rId6"/>
    <p:sldId id="477" r:id="rId7"/>
    <p:sldId id="514" r:id="rId8"/>
    <p:sldId id="493" r:id="rId9"/>
    <p:sldId id="513" r:id="rId10"/>
    <p:sldId id="512" r:id="rId11"/>
    <p:sldId id="515" r:id="rId12"/>
    <p:sldId id="516" r:id="rId13"/>
    <p:sldId id="517" r:id="rId14"/>
    <p:sldId id="518" r:id="rId15"/>
    <p:sldId id="462" r:id="rId16"/>
    <p:sldId id="463" r:id="rId17"/>
    <p:sldId id="490" r:id="rId18"/>
    <p:sldId id="491" r:id="rId19"/>
    <p:sldId id="459" r:id="rId20"/>
    <p:sldId id="295" r:id="rId21"/>
    <p:sldId id="326" r:id="rId22"/>
    <p:sldId id="327" r:id="rId23"/>
    <p:sldId id="328"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371" r:id="rId44"/>
    <p:sldId id="372" r:id="rId45"/>
    <p:sldId id="373" r:id="rId46"/>
    <p:sldId id="374" r:id="rId47"/>
    <p:sldId id="375" r:id="rId48"/>
    <p:sldId id="376" r:id="rId49"/>
    <p:sldId id="377" r:id="rId50"/>
    <p:sldId id="378" r:id="rId51"/>
    <p:sldId id="379" r:id="rId52"/>
    <p:sldId id="380" r:id="rId53"/>
    <p:sldId id="381" r:id="rId54"/>
    <p:sldId id="382" r:id="rId55"/>
    <p:sldId id="383" r:id="rId56"/>
    <p:sldId id="384" r:id="rId57"/>
    <p:sldId id="385" r:id="rId58"/>
    <p:sldId id="386" r:id="rId59"/>
    <p:sldId id="387" r:id="rId60"/>
    <p:sldId id="388" r:id="rId61"/>
    <p:sldId id="389" r:id="rId62"/>
    <p:sldId id="390" r:id="rId63"/>
    <p:sldId id="391" r:id="rId64"/>
    <p:sldId id="392" r:id="rId65"/>
    <p:sldId id="393" r:id="rId66"/>
    <p:sldId id="394" r:id="rId67"/>
    <p:sldId id="395" r:id="rId68"/>
    <p:sldId id="396" r:id="rId69"/>
    <p:sldId id="397" r:id="rId70"/>
    <p:sldId id="398" r:id="rId71"/>
    <p:sldId id="399" r:id="rId72"/>
    <p:sldId id="400" r:id="rId73"/>
    <p:sldId id="401" r:id="rId74"/>
    <p:sldId id="402" r:id="rId75"/>
    <p:sldId id="403" r:id="rId76"/>
    <p:sldId id="404" r:id="rId77"/>
    <p:sldId id="405" r:id="rId78"/>
    <p:sldId id="406" r:id="rId79"/>
    <p:sldId id="407" r:id="rId80"/>
    <p:sldId id="408" r:id="rId81"/>
    <p:sldId id="409" r:id="rId82"/>
    <p:sldId id="410" r:id="rId83"/>
    <p:sldId id="411" r:id="rId84"/>
    <p:sldId id="412" r:id="rId85"/>
    <p:sldId id="413" r:id="rId86"/>
    <p:sldId id="414" r:id="rId87"/>
    <p:sldId id="415" r:id="rId88"/>
    <p:sldId id="416" r:id="rId89"/>
    <p:sldId id="417" r:id="rId90"/>
    <p:sldId id="418" r:id="rId91"/>
    <p:sldId id="419" r:id="rId92"/>
    <p:sldId id="420" r:id="rId93"/>
    <p:sldId id="421" r:id="rId94"/>
    <p:sldId id="422" r:id="rId95"/>
    <p:sldId id="423" r:id="rId96"/>
    <p:sldId id="424" r:id="rId97"/>
    <p:sldId id="425" r:id="rId98"/>
    <p:sldId id="426" r:id="rId99"/>
    <p:sldId id="427" r:id="rId100"/>
    <p:sldId id="428" r:id="rId101"/>
    <p:sldId id="429" r:id="rId102"/>
    <p:sldId id="430" r:id="rId103"/>
    <p:sldId id="431" r:id="rId104"/>
    <p:sldId id="432" r:id="rId105"/>
    <p:sldId id="433" r:id="rId106"/>
    <p:sldId id="434" r:id="rId107"/>
    <p:sldId id="435" r:id="rId108"/>
    <p:sldId id="436" r:id="rId109"/>
    <p:sldId id="437" r:id="rId110"/>
    <p:sldId id="438" r:id="rId111"/>
    <p:sldId id="439" r:id="rId112"/>
    <p:sldId id="440" r:id="rId113"/>
    <p:sldId id="441" r:id="rId114"/>
    <p:sldId id="442" r:id="rId115"/>
    <p:sldId id="443" r:id="rId116"/>
    <p:sldId id="444" r:id="rId117"/>
    <p:sldId id="445" r:id="rId118"/>
    <p:sldId id="446" r:id="rId119"/>
    <p:sldId id="447" r:id="rId120"/>
    <p:sldId id="448" r:id="rId121"/>
    <p:sldId id="449" r:id="rId122"/>
    <p:sldId id="265" r:id="rId123"/>
    <p:sldId id="266" r:id="rId124"/>
    <p:sldId id="472" r:id="rId125"/>
    <p:sldId id="473" r:id="rId126"/>
    <p:sldId id="474" r:id="rId127"/>
    <p:sldId id="475" r:id="rId128"/>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9" d="100"/>
          <a:sy n="79" d="100"/>
        </p:scale>
        <p:origin x="-883" y="30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2655F-8D4F-4CC7-9833-63D75D3678AA}" type="datetimeFigureOut">
              <a:rPr lang="id-ID" smtClean="0"/>
              <a:t>05/01/2017</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F7739-05B2-43B1-BC34-862A60329034}" type="slidenum">
              <a:rPr lang="id-ID" smtClean="0"/>
              <a:t>‹#›</a:t>
            </a:fld>
            <a:endParaRPr lang="id-ID"/>
          </a:p>
        </p:txBody>
      </p:sp>
    </p:spTree>
    <p:extLst>
      <p:ext uri="{BB962C8B-B14F-4D97-AF65-F5344CB8AC3E}">
        <p14:creationId xmlns:p14="http://schemas.microsoft.com/office/powerpoint/2010/main" val="77798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189984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71600" y="852488"/>
            <a:ext cx="4114800" cy="3086100"/>
          </a:xfrm>
          <a:ln/>
        </p:spPr>
      </p:sp>
      <p:sp>
        <p:nvSpPr>
          <p:cNvPr id="41987" name="Notes Placeholder 2"/>
          <p:cNvSpPr>
            <a:spLocks noGrp="1"/>
          </p:cNvSpPr>
          <p:nvPr>
            <p:ph type="body" idx="1"/>
          </p:nvPr>
        </p:nvSpPr>
        <p:spPr>
          <a:xfrm>
            <a:off x="685800" y="4221164"/>
            <a:ext cx="5486400" cy="4592637"/>
          </a:xfrm>
          <a:noFill/>
        </p:spPr>
        <p:txBody>
          <a:bodyPr/>
          <a:lstStyle/>
          <a:p>
            <a:pPr marL="169847" indent="-169847" algn="just">
              <a:buFontTx/>
              <a:buChar char="•"/>
            </a:pPr>
            <a:r>
              <a:rPr lang="en-US" altLang="id-ID" sz="1000">
                <a:latin typeface="Arial" charset="0"/>
                <a:cs typeface="Arial" charset="0"/>
              </a:rPr>
              <a:t>Berdasarkan kerangka logis pilar utama Kemenristek &amp; Dikti yang telah dijelaskan sebelumnya, maka struktur organisasi Kemenristek &amp; Dikti mempunyai 5 Diitjen, yaitu Ditjen Pembelajaran dan Kemahasiswaan, Ditjen Kelembagaan Iptek dan Dikti, Ditjen Sumber Daya Iptek dan Dikti, Ditjen Penguatan Riset dan Pengembangan, dan Ditjen Penguatan Inovasi.</a:t>
            </a:r>
          </a:p>
          <a:p>
            <a:pPr marL="169847" indent="-169847" algn="just">
              <a:buFontTx/>
              <a:buChar char="•"/>
            </a:pPr>
            <a:endParaRPr lang="en-US" altLang="id-ID" sz="1000">
              <a:latin typeface="Arial" charset="0"/>
              <a:cs typeface="Arial" charset="0"/>
            </a:endParaRPr>
          </a:p>
          <a:p>
            <a:pPr marL="169847" indent="-169847" algn="just">
              <a:buFontTx/>
              <a:buChar char="•"/>
            </a:pPr>
            <a:r>
              <a:rPr lang="en-US" altLang="id-ID" sz="1000">
                <a:latin typeface="Arial" charset="0"/>
                <a:cs typeface="Arial" charset="0"/>
              </a:rPr>
              <a:t>Ditjen Pembelajaran dan Kemahasiswaan mempunyai tugas menyelenggarakan perumusan dan pelaksanaan kebijakan di bidang pembelajaran dan kemahasiswaan. </a:t>
            </a:r>
          </a:p>
          <a:p>
            <a:pPr marL="169847" indent="-169847" algn="just">
              <a:buFontTx/>
              <a:buChar char="•"/>
            </a:pPr>
            <a:endParaRPr lang="en-US" altLang="id-ID" sz="1000">
              <a:latin typeface="Arial" charset="0"/>
              <a:cs typeface="Arial" charset="0"/>
            </a:endParaRPr>
          </a:p>
          <a:p>
            <a:pPr marL="169847" indent="-169847" algn="just">
              <a:buFontTx/>
              <a:buChar char="•"/>
            </a:pPr>
            <a:r>
              <a:rPr lang="en-US" altLang="id-ID" sz="1000">
                <a:latin typeface="Arial" charset="0"/>
                <a:cs typeface="Arial" charset="0"/>
              </a:rPr>
              <a:t>Ditjen Kelembagaan Iptek dan Dikti mempunyai tugas menyelenggarakan perumusan dan pelaksanaan kebijakan di bidang kelembagaan pendidikan tinggi serta perumusan kebijakan, koordinasi dan sinkronisasi pelaksanaan kebijakan di bidang kelembagaan iptek. </a:t>
            </a:r>
          </a:p>
          <a:p>
            <a:pPr marL="169847" indent="-169847" algn="just">
              <a:buFontTx/>
              <a:buChar char="•"/>
            </a:pPr>
            <a:endParaRPr lang="en-US" altLang="id-ID" sz="1000">
              <a:latin typeface="Arial" charset="0"/>
              <a:cs typeface="Arial" charset="0"/>
            </a:endParaRPr>
          </a:p>
          <a:p>
            <a:pPr marL="169847" indent="-169847" algn="just">
              <a:buFontTx/>
              <a:buChar char="•"/>
            </a:pPr>
            <a:r>
              <a:rPr lang="en-US" altLang="id-ID" sz="1000">
                <a:latin typeface="Arial" charset="0"/>
                <a:cs typeface="Arial" charset="0"/>
              </a:rPr>
              <a:t>Ditjen Sumber Daya Iptek dan Dikti mempunyai tugas menyelenggarakan perumusan dan pelaksanaan kebijakan di bidang sumber daya pendidikan tinggi serta perumusan kebijakan, koordinasi dan sinkronisasi pelaksanaan kebijakan di bidang sumber daya iptek. </a:t>
            </a:r>
          </a:p>
          <a:p>
            <a:pPr marL="169847" indent="-169847" algn="just">
              <a:buFontTx/>
              <a:buChar char="•"/>
            </a:pPr>
            <a:endParaRPr lang="en-US" altLang="id-ID" sz="1000">
              <a:latin typeface="Arial" charset="0"/>
              <a:cs typeface="Arial" charset="0"/>
            </a:endParaRPr>
          </a:p>
          <a:p>
            <a:pPr marL="169847" indent="-169847" algn="just">
              <a:buFontTx/>
              <a:buChar char="•"/>
            </a:pPr>
            <a:r>
              <a:rPr lang="en-US" altLang="id-ID" sz="1000">
                <a:latin typeface="Arial" charset="0"/>
                <a:cs typeface="Arial" charset="0"/>
              </a:rPr>
              <a:t>Ditjen Penguatan Riset dan Pengembangan mempunyai tugas menyelenggarakan perumusan kebijakan, koordinasi dan sinkronisasi pelaksanaan kebijakan di bidang  penguatan riset dan pengembangan. </a:t>
            </a:r>
          </a:p>
          <a:p>
            <a:pPr marL="169847" indent="-169847" algn="just">
              <a:buFontTx/>
              <a:buChar char="•"/>
            </a:pPr>
            <a:endParaRPr lang="en-US" altLang="id-ID" sz="1000">
              <a:latin typeface="Arial" charset="0"/>
              <a:cs typeface="Arial" charset="0"/>
            </a:endParaRPr>
          </a:p>
          <a:p>
            <a:pPr marL="169847" indent="-169847" algn="just">
              <a:buFontTx/>
              <a:buChar char="•"/>
            </a:pPr>
            <a:endParaRPr lang="en-US" altLang="id-ID" sz="1000">
              <a:latin typeface="Arial" charset="0"/>
              <a:cs typeface="Arial" charset="0"/>
            </a:endParaRPr>
          </a:p>
          <a:p>
            <a:pPr marL="169847" indent="-169847" algn="just">
              <a:buFontTx/>
              <a:buChar char="•"/>
            </a:pPr>
            <a:r>
              <a:rPr lang="en-US" altLang="id-ID" sz="1000">
                <a:latin typeface="Arial" charset="0"/>
                <a:cs typeface="Arial" charset="0"/>
              </a:rPr>
              <a:t>Ditjen Penguatan Inovasi mempunyai tugas menyelenggarakan perumusan kebijakan, koordinasi dan sinkronisasi pelaksanaan kebijakan di bidang  penguatan inovasi. </a:t>
            </a:r>
          </a:p>
          <a:p>
            <a:pPr marL="169847" indent="-169847" algn="just">
              <a:buFontTx/>
              <a:buChar char="•"/>
            </a:pPr>
            <a:endParaRPr lang="en-US" altLang="id-ID" sz="1000">
              <a:latin typeface="Arial" charset="0"/>
              <a:cs typeface="Arial" charset="0"/>
            </a:endParaRPr>
          </a:p>
          <a:p>
            <a:pPr marL="169847" indent="-169847" algn="just">
              <a:buFontTx/>
              <a:buChar char="•"/>
            </a:pPr>
            <a:endParaRPr lang="en-US" altLang="id-ID" sz="1000">
              <a:latin typeface="Arial" charset="0"/>
              <a:cs typeface="Arial" charset="0"/>
            </a:endParaRPr>
          </a:p>
          <a:p>
            <a:pPr marL="169847" indent="-169847" algn="just">
              <a:buFontTx/>
              <a:buChar char="•"/>
            </a:pPr>
            <a:r>
              <a:rPr lang="en-US" altLang="id-ID" sz="1000">
                <a:latin typeface="Arial" charset="0"/>
                <a:cs typeface="Arial" charset="0"/>
              </a:rPr>
              <a:t>Selain itu, Menristek Dikti juga didukung juga oleh Sekjen dan Itjen. Dalam melaksanakan tugasnya, Menristek &amp; Dikti dibantu oleh Staf Ahli Bidang Akademik, Bidang Infrastruktur, dan Bidang Relevansi dan Produktivitas. </a:t>
            </a:r>
          </a:p>
        </p:txBody>
      </p:sp>
      <p:sp>
        <p:nvSpPr>
          <p:cNvPr id="41988"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877" indent="-285722">
              <a:defRPr sz="2400">
                <a:solidFill>
                  <a:schemeClr val="tx1"/>
                </a:solidFill>
                <a:latin typeface="Times New Roman" pitchFamily="18" charset="0"/>
              </a:defRPr>
            </a:lvl2pPr>
            <a:lvl3pPr marL="1142888" indent="-228578">
              <a:defRPr sz="2400">
                <a:solidFill>
                  <a:schemeClr val="tx1"/>
                </a:solidFill>
                <a:latin typeface="Times New Roman" pitchFamily="18" charset="0"/>
              </a:defRPr>
            </a:lvl3pPr>
            <a:lvl4pPr marL="1600043" indent="-228578">
              <a:defRPr sz="2400">
                <a:solidFill>
                  <a:schemeClr val="tx1"/>
                </a:solidFill>
                <a:latin typeface="Times New Roman" pitchFamily="18" charset="0"/>
              </a:defRPr>
            </a:lvl4pPr>
            <a:lvl5pPr marL="2057199" indent="-228578">
              <a:defRPr sz="2400">
                <a:solidFill>
                  <a:schemeClr val="tx1"/>
                </a:solidFill>
                <a:latin typeface="Times New Roman" pitchFamily="18" charset="0"/>
              </a:defRPr>
            </a:lvl5pPr>
            <a:lvl6pPr marL="2514354" indent="-228578" eaLnBrk="0" fontAlgn="base" hangingPunct="0">
              <a:spcBef>
                <a:spcPct val="0"/>
              </a:spcBef>
              <a:spcAft>
                <a:spcPct val="0"/>
              </a:spcAft>
              <a:defRPr sz="2400">
                <a:solidFill>
                  <a:schemeClr val="tx1"/>
                </a:solidFill>
                <a:latin typeface="Times New Roman" pitchFamily="18" charset="0"/>
              </a:defRPr>
            </a:lvl6pPr>
            <a:lvl7pPr marL="2971509" indent="-228578" eaLnBrk="0" fontAlgn="base" hangingPunct="0">
              <a:spcBef>
                <a:spcPct val="0"/>
              </a:spcBef>
              <a:spcAft>
                <a:spcPct val="0"/>
              </a:spcAft>
              <a:defRPr sz="2400">
                <a:solidFill>
                  <a:schemeClr val="tx1"/>
                </a:solidFill>
                <a:latin typeface="Times New Roman" pitchFamily="18" charset="0"/>
              </a:defRPr>
            </a:lvl7pPr>
            <a:lvl8pPr marL="3428664" indent="-228578" eaLnBrk="0" fontAlgn="base" hangingPunct="0">
              <a:spcBef>
                <a:spcPct val="0"/>
              </a:spcBef>
              <a:spcAft>
                <a:spcPct val="0"/>
              </a:spcAft>
              <a:defRPr sz="2400">
                <a:solidFill>
                  <a:schemeClr val="tx1"/>
                </a:solidFill>
                <a:latin typeface="Times New Roman" pitchFamily="18" charset="0"/>
              </a:defRPr>
            </a:lvl8pPr>
            <a:lvl9pPr marL="3885819" indent="-228578" eaLnBrk="0" fontAlgn="base" hangingPunct="0">
              <a:spcBef>
                <a:spcPct val="0"/>
              </a:spcBef>
              <a:spcAft>
                <a:spcPct val="0"/>
              </a:spcAft>
              <a:defRPr sz="2400">
                <a:solidFill>
                  <a:schemeClr val="tx1"/>
                </a:solidFill>
                <a:latin typeface="Times New Roman" pitchFamily="18" charset="0"/>
              </a:defRPr>
            </a:lvl9pPr>
          </a:lstStyle>
          <a:p>
            <a:fld id="{6361D155-B5B0-431C-B24F-285A910B5E74}" type="slidenum">
              <a:rPr lang="en-US" altLang="id-ID" sz="1200"/>
              <a:pPr/>
              <a:t>17</a:t>
            </a:fld>
            <a:endParaRPr lang="en-US" altLang="id-ID" sz="1200"/>
          </a:p>
        </p:txBody>
      </p:sp>
    </p:spTree>
    <p:extLst>
      <p:ext uri="{BB962C8B-B14F-4D97-AF65-F5344CB8AC3E}">
        <p14:creationId xmlns:p14="http://schemas.microsoft.com/office/powerpoint/2010/main" val="8653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C2E0E47D-2865-4E01-A6BA-ACD9B585CC2A}" type="datetimeFigureOut">
              <a:rPr lang="id-ID" smtClean="0"/>
              <a:t>05/01/2017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397961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2E0E47D-2865-4E01-A6BA-ACD9B585CC2A}" type="datetimeFigureOut">
              <a:rPr lang="id-ID" smtClean="0"/>
              <a:t>05/01/2017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153480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2E0E47D-2865-4E01-A6BA-ACD9B585CC2A}" type="datetimeFigureOut">
              <a:rPr lang="id-ID" smtClean="0"/>
              <a:t>05/01/2017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267855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2E0E47D-2865-4E01-A6BA-ACD9B585CC2A}" type="datetimeFigureOut">
              <a:rPr lang="id-ID" smtClean="0"/>
              <a:t>05/01/2017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211097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E0E47D-2865-4E01-A6BA-ACD9B585CC2A}" type="datetimeFigureOut">
              <a:rPr lang="id-ID" smtClean="0"/>
              <a:t>05/01/2017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1338195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C2E0E47D-2865-4E01-A6BA-ACD9B585CC2A}" type="datetimeFigureOut">
              <a:rPr lang="id-ID" smtClean="0"/>
              <a:t>05/01/2017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252634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C2E0E47D-2865-4E01-A6BA-ACD9B585CC2A}" type="datetimeFigureOut">
              <a:rPr lang="id-ID" smtClean="0"/>
              <a:t>05/01/2017</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173833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C2E0E47D-2865-4E01-A6BA-ACD9B585CC2A}" type="datetimeFigureOut">
              <a:rPr lang="id-ID" smtClean="0"/>
              <a:t>05/01/2017</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246445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0E47D-2865-4E01-A6BA-ACD9B585CC2A}" type="datetimeFigureOut">
              <a:rPr lang="id-ID" smtClean="0"/>
              <a:t>05/01/2017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363755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0E47D-2865-4E01-A6BA-ACD9B585CC2A}" type="datetimeFigureOut">
              <a:rPr lang="id-ID" smtClean="0"/>
              <a:t>05/01/2017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198111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0E47D-2865-4E01-A6BA-ACD9B585CC2A}" type="datetimeFigureOut">
              <a:rPr lang="id-ID" smtClean="0"/>
              <a:t>05/01/2017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A3CB546-4406-446F-B7FB-ADBF1BDE3B87}" type="slidenum">
              <a:rPr lang="id-ID" smtClean="0"/>
              <a:t>‹#›</a:t>
            </a:fld>
            <a:endParaRPr lang="id-ID"/>
          </a:p>
        </p:txBody>
      </p:sp>
    </p:spTree>
    <p:extLst>
      <p:ext uri="{BB962C8B-B14F-4D97-AF65-F5344CB8AC3E}">
        <p14:creationId xmlns:p14="http://schemas.microsoft.com/office/powerpoint/2010/main" val="56935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0E47D-2865-4E01-A6BA-ACD9B585CC2A}" type="datetimeFigureOut">
              <a:rPr lang="id-ID" smtClean="0"/>
              <a:t>05/01/2017</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CB546-4406-446F-B7FB-ADBF1BDE3B87}" type="slidenum">
              <a:rPr lang="id-ID" smtClean="0"/>
              <a:t>‹#›</a:t>
            </a:fld>
            <a:endParaRPr lang="id-ID"/>
          </a:p>
        </p:txBody>
      </p:sp>
    </p:spTree>
    <p:extLst>
      <p:ext uri="{BB962C8B-B14F-4D97-AF65-F5344CB8AC3E}">
        <p14:creationId xmlns:p14="http://schemas.microsoft.com/office/powerpoint/2010/main" val="397864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7.xml"/><Relationship Id="rId5" Type="http://schemas.openxmlformats.org/officeDocument/2006/relationships/image" Target="../media/image138.emf"/><Relationship Id="rId4" Type="http://schemas.openxmlformats.org/officeDocument/2006/relationships/image" Target="../media/image136.emf"/></Relationships>
</file>

<file path=ppt/slides/_rels/slide11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ijtech.eng.ui.ac.id/index.php/journal" TargetMode="External"/><Relationship Id="rId2" Type="http://schemas.openxmlformats.org/officeDocument/2006/relationships/hyperlink" Target="http://mji.ui.ac.id/journal/index.php/mji"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lukmanpdii@gmail.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98.emf"/><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92696"/>
            <a:ext cx="7988424" cy="223224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smtClean="0"/>
              <a:t>Workshop </a:t>
            </a:r>
            <a:r>
              <a:rPr lang="en-US" dirty="0" err="1" smtClean="0"/>
              <a:t>Manajemen</a:t>
            </a:r>
            <a:r>
              <a:rPr lang="en-US" dirty="0" smtClean="0"/>
              <a:t> Tata </a:t>
            </a:r>
            <a:r>
              <a:rPr lang="en-US" dirty="0" err="1" smtClean="0"/>
              <a:t>Kelola</a:t>
            </a:r>
            <a:r>
              <a:rPr lang="en-US" dirty="0" smtClean="0"/>
              <a:t> </a:t>
            </a:r>
            <a:r>
              <a:rPr lang="en-US" dirty="0" err="1" smtClean="0"/>
              <a:t>Jurnal</a:t>
            </a:r>
            <a:r>
              <a:rPr lang="en-US" dirty="0" smtClean="0"/>
              <a:t> </a:t>
            </a:r>
            <a:r>
              <a:rPr lang="en-US" dirty="0" err="1" smtClean="0"/>
              <a:t>Elektronik</a:t>
            </a:r>
            <a:r>
              <a:rPr lang="en-US" dirty="0" smtClean="0"/>
              <a:t/>
            </a:r>
            <a:br>
              <a:rPr lang="en-US" dirty="0" smtClean="0"/>
            </a:br>
            <a:r>
              <a:rPr lang="en-US" sz="3600" dirty="0" smtClean="0"/>
              <a:t>(</a:t>
            </a:r>
            <a:r>
              <a:rPr lang="en-US" sz="3600" dirty="0" err="1" smtClean="0"/>
              <a:t>Universitas</a:t>
            </a:r>
            <a:r>
              <a:rPr lang="en-US" sz="3600" dirty="0" smtClean="0"/>
              <a:t> </a:t>
            </a:r>
            <a:r>
              <a:rPr lang="en-US" sz="3600" dirty="0" err="1" smtClean="0"/>
              <a:t>Muhammadiyah</a:t>
            </a:r>
            <a:r>
              <a:rPr lang="en-US" sz="3600" dirty="0" smtClean="0"/>
              <a:t> Sumatera Utara)</a:t>
            </a:r>
            <a:br>
              <a:rPr lang="en-US" sz="3600" dirty="0" smtClean="0"/>
            </a:br>
            <a:r>
              <a:rPr lang="en-US" sz="3600" dirty="0" smtClean="0"/>
              <a:t>5 </a:t>
            </a:r>
            <a:r>
              <a:rPr lang="en-US" sz="3600" dirty="0" err="1" smtClean="0"/>
              <a:t>Januari</a:t>
            </a:r>
            <a:r>
              <a:rPr lang="en-US" sz="3600" dirty="0" smtClean="0"/>
              <a:t> 2017</a:t>
            </a:r>
            <a:endParaRPr lang="id-ID" sz="3600" dirty="0"/>
          </a:p>
        </p:txBody>
      </p:sp>
      <p:sp>
        <p:nvSpPr>
          <p:cNvPr id="3" name="Subtitle 2"/>
          <p:cNvSpPr>
            <a:spLocks noGrp="1"/>
          </p:cNvSpPr>
          <p:nvPr>
            <p:ph type="subTitle" idx="1"/>
          </p:nvPr>
        </p:nvSpPr>
        <p:spPr/>
        <p:txBody>
          <a:bodyPr>
            <a:normAutofit lnSpcReduction="10000"/>
          </a:bodyPr>
          <a:lstStyle/>
          <a:p>
            <a:r>
              <a:rPr lang="id-ID" dirty="0" smtClean="0"/>
              <a:t>Dr. Lukman</a:t>
            </a:r>
          </a:p>
          <a:p>
            <a:r>
              <a:rPr lang="id-ID" dirty="0" smtClean="0"/>
              <a:t>PDII-LIPI</a:t>
            </a:r>
          </a:p>
          <a:p>
            <a:r>
              <a:rPr lang="id-ID" sz="1800" dirty="0" smtClean="0"/>
              <a:t>HP: 08561878292</a:t>
            </a:r>
          </a:p>
          <a:p>
            <a:r>
              <a:rPr lang="id-ID" sz="1800" dirty="0" smtClean="0"/>
              <a:t>Email: lukmanpdii@gmail.com</a:t>
            </a:r>
            <a:endParaRPr lang="id-ID" sz="1800" dirty="0"/>
          </a:p>
        </p:txBody>
      </p:sp>
    </p:spTree>
    <p:extLst>
      <p:ext uri="{BB962C8B-B14F-4D97-AF65-F5344CB8AC3E}">
        <p14:creationId xmlns:p14="http://schemas.microsoft.com/office/powerpoint/2010/main" val="3366827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60648"/>
            <a:ext cx="5616624" cy="273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68960"/>
            <a:ext cx="3717698" cy="212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988840"/>
            <a:ext cx="246380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973" y="1982891"/>
            <a:ext cx="3016250"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458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28800" y="236538"/>
            <a:ext cx="4367213" cy="662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152400"/>
            <a:ext cx="1981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3"/>
          <p:cNvSpPr/>
          <p:nvPr/>
        </p:nvSpPr>
        <p:spPr>
          <a:xfrm>
            <a:off x="4572000" y="152400"/>
            <a:ext cx="16002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2057400" y="685800"/>
            <a:ext cx="3886200" cy="381000"/>
          </a:xfrm>
          <a:prstGeom prst="roundRect">
            <a:avLst/>
          </a:prstGeom>
          <a:no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a:p>
        </p:txBody>
      </p:sp>
      <p:sp>
        <p:nvSpPr>
          <p:cNvPr id="6" name="Rectangle 5"/>
          <p:cNvSpPr/>
          <p:nvPr/>
        </p:nvSpPr>
        <p:spPr>
          <a:xfrm>
            <a:off x="2590800" y="1143000"/>
            <a:ext cx="2895600" cy="1524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7" name="Rectangle 6"/>
          <p:cNvSpPr/>
          <p:nvPr/>
        </p:nvSpPr>
        <p:spPr>
          <a:xfrm>
            <a:off x="3200400" y="1676400"/>
            <a:ext cx="1676400" cy="1524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8" name="Rectangle 7"/>
          <p:cNvSpPr/>
          <p:nvPr/>
        </p:nvSpPr>
        <p:spPr>
          <a:xfrm>
            <a:off x="1828800" y="6477000"/>
            <a:ext cx="1981200" cy="2286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Tree>
    <p:extLst>
      <p:ext uri="{BB962C8B-B14F-4D97-AF65-F5344CB8AC3E}">
        <p14:creationId xmlns:p14="http://schemas.microsoft.com/office/powerpoint/2010/main" val="39873991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3810000"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33400"/>
            <a:ext cx="3810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4800" y="457200"/>
            <a:ext cx="3886200" cy="3048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5" name="Rectangle 4"/>
          <p:cNvSpPr/>
          <p:nvPr/>
        </p:nvSpPr>
        <p:spPr>
          <a:xfrm>
            <a:off x="4572000" y="381000"/>
            <a:ext cx="4114800" cy="3810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Tree>
    <p:extLst>
      <p:ext uri="{BB962C8B-B14F-4D97-AF65-F5344CB8AC3E}">
        <p14:creationId xmlns:p14="http://schemas.microsoft.com/office/powerpoint/2010/main" val="29926381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6482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38862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953000" y="2438400"/>
            <a:ext cx="2057400" cy="2286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5" name="Rectangle 4"/>
          <p:cNvSpPr/>
          <p:nvPr/>
        </p:nvSpPr>
        <p:spPr>
          <a:xfrm>
            <a:off x="6400800" y="6172200"/>
            <a:ext cx="2057400" cy="3810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6" name="Rectangle 5"/>
          <p:cNvSpPr/>
          <p:nvPr/>
        </p:nvSpPr>
        <p:spPr>
          <a:xfrm>
            <a:off x="4800600" y="0"/>
            <a:ext cx="1219200" cy="3810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7" name="Rectangle 6"/>
          <p:cNvSpPr/>
          <p:nvPr/>
        </p:nvSpPr>
        <p:spPr>
          <a:xfrm>
            <a:off x="0" y="1219200"/>
            <a:ext cx="4572000" cy="5334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8" name="TextBox 7"/>
          <p:cNvSpPr txBox="1"/>
          <p:nvPr/>
        </p:nvSpPr>
        <p:spPr>
          <a:xfrm>
            <a:off x="838200" y="6248400"/>
            <a:ext cx="3276600" cy="3698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hangingPunct="1">
              <a:defRPr/>
            </a:pPr>
            <a:r>
              <a:rPr lang="en-US" dirty="0" err="1"/>
              <a:t>Dimana</a:t>
            </a:r>
            <a:r>
              <a:rPr lang="en-US" dirty="0"/>
              <a:t> E-mail </a:t>
            </a:r>
            <a:r>
              <a:rPr lang="en-US" dirty="0" err="1"/>
              <a:t>Koresponden</a:t>
            </a:r>
            <a:r>
              <a:rPr lang="en-US" dirty="0"/>
              <a:t>???</a:t>
            </a:r>
          </a:p>
        </p:txBody>
      </p:sp>
    </p:spTree>
    <p:extLst>
      <p:ext uri="{BB962C8B-B14F-4D97-AF65-F5344CB8AC3E}">
        <p14:creationId xmlns:p14="http://schemas.microsoft.com/office/powerpoint/2010/main" val="22532817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0038"/>
            <a:ext cx="3810000" cy="655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47800" y="304800"/>
            <a:ext cx="2590800" cy="3048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4" name="Rectangle 3"/>
          <p:cNvSpPr/>
          <p:nvPr/>
        </p:nvSpPr>
        <p:spPr>
          <a:xfrm>
            <a:off x="304800" y="6553200"/>
            <a:ext cx="3124200" cy="3048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9117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2000" y="1828800"/>
            <a:ext cx="1676400" cy="16002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7" name="Rectangle 6"/>
          <p:cNvSpPr/>
          <p:nvPr/>
        </p:nvSpPr>
        <p:spPr>
          <a:xfrm>
            <a:off x="4572000" y="6172200"/>
            <a:ext cx="1676400" cy="6858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Tree>
    <p:extLst>
      <p:ext uri="{BB962C8B-B14F-4D97-AF65-F5344CB8AC3E}">
        <p14:creationId xmlns:p14="http://schemas.microsoft.com/office/powerpoint/2010/main" val="4782662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0" y="381000"/>
            <a:ext cx="2895600"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fontAlgn="t" hangingPunct="1">
              <a:defRPr/>
            </a:pPr>
            <a:r>
              <a:rPr lang="fi-FI" dirty="0">
                <a:solidFill>
                  <a:srgbClr val="000000"/>
                </a:solidFill>
              </a:rPr>
              <a:t>F.6 Desain Tampilan Laman (Website) atau Desain Sampul</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l="9135" t="16251" r="13353" b="8749"/>
          <a:stretch>
            <a:fillRect/>
          </a:stretch>
        </p:blipFill>
        <p:spPr bwMode="auto">
          <a:xfrm>
            <a:off x="0" y="0"/>
            <a:ext cx="5105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457200"/>
            <a:ext cx="4572000" cy="6858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l="8434" t="16251" r="27408" b="6250"/>
          <a:stretch>
            <a:fillRect/>
          </a:stretch>
        </p:blipFill>
        <p:spPr bwMode="auto">
          <a:xfrm>
            <a:off x="3870325" y="1676400"/>
            <a:ext cx="52736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3962400" y="2514600"/>
            <a:ext cx="5181600" cy="533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Tree>
    <p:extLst>
      <p:ext uri="{BB962C8B-B14F-4D97-AF65-F5344CB8AC3E}">
        <p14:creationId xmlns:p14="http://schemas.microsoft.com/office/powerpoint/2010/main" val="5172396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810000"/>
            <a:ext cx="47244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l="28111" t="14999" r="29517" b="5000"/>
          <a:stretch>
            <a:fillRect/>
          </a:stretch>
        </p:blipFill>
        <p:spPr bwMode="auto">
          <a:xfrm>
            <a:off x="381000" y="304800"/>
            <a:ext cx="3757613"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943600" y="381000"/>
            <a:ext cx="2895600"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fontAlgn="t" hangingPunct="1">
              <a:defRPr/>
            </a:pPr>
            <a:r>
              <a:rPr lang="fi-FI" dirty="0">
                <a:solidFill>
                  <a:srgbClr val="000000"/>
                </a:solidFill>
              </a:rPr>
              <a:t>F.6 Desain Tampilan Laman (Website) atau Desain Sampul</a:t>
            </a:r>
          </a:p>
        </p:txBody>
      </p:sp>
    </p:spTree>
    <p:extLst>
      <p:ext uri="{BB962C8B-B14F-4D97-AF65-F5344CB8AC3E}">
        <p14:creationId xmlns:p14="http://schemas.microsoft.com/office/powerpoint/2010/main" val="13576483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Substansi</a:t>
            </a:r>
            <a:r>
              <a:rPr lang="en-US" sz="3200" b="1" dirty="0" smtClean="0">
                <a:latin typeface="Calibri" pitchFamily="34" charset="0"/>
              </a:rPr>
              <a:t> </a:t>
            </a:r>
            <a:r>
              <a:rPr lang="en-US" sz="3200" b="1" dirty="0" err="1" smtClean="0">
                <a:latin typeface="Calibri" pitchFamily="34" charset="0"/>
              </a:rPr>
              <a:t>Artikel</a:t>
            </a:r>
            <a:endParaRPr lang="id-ID" sz="3200" b="1" dirty="0">
              <a:solidFill>
                <a:schemeClr val="bg1"/>
              </a:solidFill>
              <a:latin typeface="Calibri" pitchFamily="34" charset="0"/>
            </a:endParaRPr>
          </a:p>
        </p:txBody>
      </p:sp>
      <p:sp>
        <p:nvSpPr>
          <p:cNvPr id="4" name="Rectangle 3"/>
          <p:cNvSpPr/>
          <p:nvPr/>
        </p:nvSpPr>
        <p:spPr>
          <a:xfrm>
            <a:off x="0" y="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grpSp>
        <p:nvGrpSpPr>
          <p:cNvPr id="9" name="Group 8"/>
          <p:cNvGrpSpPr/>
          <p:nvPr/>
        </p:nvGrpSpPr>
        <p:grpSpPr>
          <a:xfrm>
            <a:off x="388914" y="687291"/>
            <a:ext cx="8399486" cy="6094509"/>
            <a:chOff x="388914" y="687291"/>
            <a:chExt cx="8399486" cy="6094509"/>
          </a:xfrm>
        </p:grpSpPr>
        <p:pic>
          <p:nvPicPr>
            <p:cNvPr id="6" name="Picture 5"/>
            <p:cNvPicPr>
              <a:picLocks noChangeAspect="1"/>
            </p:cNvPicPr>
            <p:nvPr/>
          </p:nvPicPr>
          <p:blipFill>
            <a:blip r:embed="rId2"/>
            <a:stretch>
              <a:fillRect/>
            </a:stretch>
          </p:blipFill>
          <p:spPr>
            <a:xfrm>
              <a:off x="388914" y="687291"/>
              <a:ext cx="8386786" cy="242504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393700" y="3125690"/>
              <a:ext cx="8394700" cy="365611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0480765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04646"/>
            <a:ext cx="8382000" cy="6124754"/>
          </a:xfrm>
          <a:prstGeom prst="rect">
            <a:avLst/>
          </a:prstGeom>
          <a:noFill/>
        </p:spPr>
        <p:txBody>
          <a:bodyPr wrap="square" rtlCol="0">
            <a:spAutoFit/>
          </a:bodyPr>
          <a:lstStyle/>
          <a:p>
            <a:pPr marL="285750" indent="-285750">
              <a:buFont typeface="Arial"/>
              <a:buChar char="•"/>
            </a:pPr>
            <a:r>
              <a:rPr lang="en-US" sz="2800"/>
              <a:t>Jurnal harus konsisten dengan </a:t>
            </a:r>
            <a:r>
              <a:rPr lang="en-US" sz="2800" b="1">
                <a:solidFill>
                  <a:srgbClr val="0000FF"/>
                </a:solidFill>
              </a:rPr>
              <a:t>Focus and Scope </a:t>
            </a:r>
            <a:r>
              <a:rPr lang="en-US" sz="2800"/>
              <a:t>dan sesuai bidang ilmunya</a:t>
            </a:r>
          </a:p>
          <a:p>
            <a:pPr marL="285750" indent="-285750">
              <a:buFont typeface="Arial"/>
              <a:buChar char="•"/>
            </a:pPr>
            <a:r>
              <a:rPr lang="en-US" sz="2800" b="1">
                <a:solidFill>
                  <a:srgbClr val="FF0000"/>
                </a:solidFill>
              </a:rPr>
              <a:t>Masih banyak jurnal yang mau menerima artikel yang tidak sesuai Fokus dan Skop jurnal atau meluas ke bidang ilmu lain</a:t>
            </a:r>
            <a:r>
              <a:rPr lang="en-US" sz="2800"/>
              <a:t>, hanya karena untuk memenuhi jadwal terbit.</a:t>
            </a:r>
          </a:p>
          <a:p>
            <a:pPr marL="285750" indent="-285750">
              <a:buFont typeface="Arial"/>
              <a:buChar char="•"/>
            </a:pPr>
            <a:r>
              <a:rPr lang="en-US" sz="2800" b="1"/>
              <a:t>Aspirasi Wawasan</a:t>
            </a:r>
            <a:r>
              <a:rPr lang="en-US" sz="2800"/>
              <a:t>: Setiap terbit, jurnal sebaiknya diisi minimum oleh </a:t>
            </a:r>
            <a:r>
              <a:rPr lang="en-US" sz="2800" b="1">
                <a:solidFill>
                  <a:srgbClr val="0000FF"/>
                </a:solidFill>
              </a:rPr>
              <a:t>penulis-penulis dari berbagai institusi dan dari berbagai provinsi atau bahkan dari internasional</a:t>
            </a:r>
            <a:r>
              <a:rPr lang="en-US" sz="2800"/>
              <a:t>, jangan hanya dari satu institusi saja (dibatasi prosentasenya).</a:t>
            </a:r>
          </a:p>
          <a:p>
            <a:pPr marL="285750" indent="-285750">
              <a:buFont typeface="Arial"/>
              <a:buChar char="•"/>
            </a:pPr>
            <a:r>
              <a:rPr lang="en-US" sz="2800"/>
              <a:t>Setiap terbit, jurnal sebaiknya </a:t>
            </a:r>
            <a:r>
              <a:rPr lang="en-US" sz="2800" b="1">
                <a:solidFill>
                  <a:srgbClr val="0000FF"/>
                </a:solidFill>
              </a:rPr>
              <a:t>jangan hanya diisi oleh penulis dari pengelola jurnal itu sendiri</a:t>
            </a:r>
            <a:r>
              <a:rPr lang="en-US" sz="2800"/>
              <a:t>. </a:t>
            </a:r>
          </a:p>
        </p:txBody>
      </p:sp>
    </p:spTree>
    <p:extLst>
      <p:ext uri="{BB962C8B-B14F-4D97-AF65-F5344CB8AC3E}">
        <p14:creationId xmlns:p14="http://schemas.microsoft.com/office/powerpoint/2010/main" val="27904190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141312"/>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Substansi</a:t>
            </a:r>
            <a:r>
              <a:rPr lang="en-US" sz="3200" b="1" dirty="0" smtClean="0">
                <a:latin typeface="Calibri" pitchFamily="34" charset="0"/>
              </a:rPr>
              <a:t> </a:t>
            </a:r>
            <a:r>
              <a:rPr lang="en-US" sz="3200" b="1" dirty="0" err="1" smtClean="0">
                <a:latin typeface="Calibri" pitchFamily="34" charset="0"/>
              </a:rPr>
              <a:t>Artikel</a:t>
            </a:r>
            <a:endParaRPr lang="id-ID" sz="3200" b="1" dirty="0">
              <a:solidFill>
                <a:schemeClr val="bg1"/>
              </a:solidFill>
              <a:latin typeface="Calibri" pitchFamily="34" charset="0"/>
            </a:endParaRPr>
          </a:p>
        </p:txBody>
      </p:sp>
      <p:sp>
        <p:nvSpPr>
          <p:cNvPr id="4" name="Rectangle 3"/>
          <p:cNvSpPr/>
          <p:nvPr/>
        </p:nvSpPr>
        <p:spPr>
          <a:xfrm>
            <a:off x="0" y="141312"/>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grpSp>
        <p:nvGrpSpPr>
          <p:cNvPr id="5" name="Group 4"/>
          <p:cNvGrpSpPr/>
          <p:nvPr/>
        </p:nvGrpSpPr>
        <p:grpSpPr>
          <a:xfrm>
            <a:off x="388914" y="1088723"/>
            <a:ext cx="8399486" cy="5388277"/>
            <a:chOff x="388914" y="687291"/>
            <a:chExt cx="8399486" cy="5388277"/>
          </a:xfrm>
        </p:grpSpPr>
        <p:pic>
          <p:nvPicPr>
            <p:cNvPr id="6" name="Picture 5"/>
            <p:cNvPicPr>
              <a:picLocks noChangeAspect="1"/>
            </p:cNvPicPr>
            <p:nvPr/>
          </p:nvPicPr>
          <p:blipFill rotWithShape="1">
            <a:blip r:embed="rId2"/>
            <a:srcRect b="78066"/>
            <a:stretch/>
          </p:blipFill>
          <p:spPr>
            <a:xfrm>
              <a:off x="388914" y="687291"/>
              <a:ext cx="8386786" cy="5319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a:stretch>
              <a:fillRect/>
            </a:stretch>
          </p:blipFill>
          <p:spPr>
            <a:xfrm>
              <a:off x="388914" y="1285803"/>
              <a:ext cx="8399486" cy="478976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0971747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8382000" cy="5693867"/>
          </a:xfrm>
          <a:prstGeom prst="rect">
            <a:avLst/>
          </a:prstGeom>
          <a:noFill/>
        </p:spPr>
        <p:txBody>
          <a:bodyPr wrap="square" rtlCol="0">
            <a:spAutoFit/>
          </a:bodyPr>
          <a:lstStyle/>
          <a:p>
            <a:pPr marL="285750" indent="-285750">
              <a:buFont typeface="Arial"/>
              <a:buChar char="•"/>
            </a:pPr>
            <a:r>
              <a:rPr lang="en-US" sz="2800"/>
              <a:t>Kepioneran suatu karya ilmiah atau orisinalitasnya, hanya dapat diketahui oleh </a:t>
            </a:r>
            <a:r>
              <a:rPr lang="en-US" sz="2800" b="1">
                <a:solidFill>
                  <a:srgbClr val="0000FF"/>
                </a:solidFill>
              </a:rPr>
              <a:t>Mitra Bebestari yang sesuai dengan bidang ilmunya</a:t>
            </a:r>
            <a:r>
              <a:rPr lang="en-US" sz="2800"/>
              <a:t>.</a:t>
            </a:r>
          </a:p>
          <a:p>
            <a:pPr marL="285750" indent="-285750">
              <a:buFont typeface="Arial"/>
              <a:buChar char="•"/>
            </a:pPr>
            <a:r>
              <a:rPr lang="en-US" sz="2800" b="1">
                <a:solidFill>
                  <a:srgbClr val="0000FF"/>
                </a:solidFill>
              </a:rPr>
              <a:t>Kepioneran artikel ilmiah</a:t>
            </a:r>
            <a:r>
              <a:rPr lang="en-US" sz="2800" b="1"/>
              <a:t>: </a:t>
            </a:r>
            <a:r>
              <a:rPr lang="en-US" sz="2800"/>
              <a:t>dilihat dari berkualitas atau tidaknya suatu artikel, misal dilihat di bag. </a:t>
            </a:r>
            <a:r>
              <a:rPr lang="en-US" sz="2800" b="1"/>
              <a:t>Pendahuluan</a:t>
            </a:r>
            <a:r>
              <a:rPr lang="en-US" sz="2800"/>
              <a:t>, seharusnya dilengkapi: </a:t>
            </a:r>
            <a:r>
              <a:rPr lang="en-US" sz="2800" i="1"/>
              <a:t>state of the art penelitian sebelumnya yang mirip</a:t>
            </a:r>
            <a:r>
              <a:rPr lang="en-US" sz="2800"/>
              <a:t>, </a:t>
            </a:r>
            <a:r>
              <a:rPr lang="en-US" sz="2800" i="1"/>
              <a:t>perumusan masalah atau signifikansi kebaruan artikel</a:t>
            </a:r>
            <a:r>
              <a:rPr lang="en-US" sz="2800"/>
              <a:t>, dan adanya </a:t>
            </a:r>
            <a:r>
              <a:rPr lang="en-US" sz="2800" i="1"/>
              <a:t>tujuan penelitian/artikel</a:t>
            </a:r>
            <a:r>
              <a:rPr lang="en-US" sz="2800"/>
              <a:t>. </a:t>
            </a:r>
          </a:p>
          <a:p>
            <a:pPr marL="285750" indent="-285750">
              <a:buFont typeface="Arial"/>
              <a:buChar char="•"/>
            </a:pPr>
            <a:r>
              <a:rPr lang="en-US" sz="2800"/>
              <a:t>Sumbangan nyata sebuah karya ilmiah atau jurnal  </a:t>
            </a:r>
            <a:r>
              <a:rPr lang="en-US" sz="2800" b="1">
                <a:solidFill>
                  <a:srgbClr val="0000FF"/>
                </a:solidFill>
              </a:rPr>
              <a:t>dapat juga dilihat dari banyaknya jumlah sitasi atau rujukan dari peneliti lainnya</a:t>
            </a:r>
            <a:r>
              <a:rPr lang="en-US" sz="2800"/>
              <a:t>.</a:t>
            </a:r>
          </a:p>
        </p:txBody>
      </p:sp>
    </p:spTree>
    <p:extLst>
      <p:ext uri="{BB962C8B-B14F-4D97-AF65-F5344CB8AC3E}">
        <p14:creationId xmlns:p14="http://schemas.microsoft.com/office/powerpoint/2010/main" val="3881984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88" y="0"/>
            <a:ext cx="6137363" cy="299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1824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17512"/>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Substansi</a:t>
            </a:r>
            <a:r>
              <a:rPr lang="en-US" sz="3200" b="1" dirty="0" smtClean="0">
                <a:latin typeface="Calibri" pitchFamily="34" charset="0"/>
              </a:rPr>
              <a:t> </a:t>
            </a:r>
            <a:r>
              <a:rPr lang="en-US" sz="3200" b="1" dirty="0" err="1" smtClean="0">
                <a:latin typeface="Calibri" pitchFamily="34" charset="0"/>
              </a:rPr>
              <a:t>Artikel</a:t>
            </a:r>
            <a:endParaRPr lang="id-ID" sz="3200" b="1" dirty="0">
              <a:solidFill>
                <a:schemeClr val="bg1"/>
              </a:solidFill>
              <a:latin typeface="Calibri" pitchFamily="34" charset="0"/>
            </a:endParaRPr>
          </a:p>
        </p:txBody>
      </p:sp>
      <p:sp>
        <p:nvSpPr>
          <p:cNvPr id="4" name="Rectangle 3"/>
          <p:cNvSpPr/>
          <p:nvPr/>
        </p:nvSpPr>
        <p:spPr>
          <a:xfrm>
            <a:off x="0" y="217512"/>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grpSp>
        <p:nvGrpSpPr>
          <p:cNvPr id="8" name="Group 7"/>
          <p:cNvGrpSpPr/>
          <p:nvPr/>
        </p:nvGrpSpPr>
        <p:grpSpPr>
          <a:xfrm>
            <a:off x="388914" y="1610448"/>
            <a:ext cx="8412186" cy="2906629"/>
            <a:chOff x="388914" y="1088723"/>
            <a:chExt cx="8412186" cy="2906629"/>
          </a:xfrm>
        </p:grpSpPr>
        <p:pic>
          <p:nvPicPr>
            <p:cNvPr id="6" name="Picture 5"/>
            <p:cNvPicPr>
              <a:picLocks noChangeAspect="1"/>
            </p:cNvPicPr>
            <p:nvPr/>
          </p:nvPicPr>
          <p:blipFill rotWithShape="1">
            <a:blip r:embed="rId2"/>
            <a:srcRect b="78066"/>
            <a:stretch/>
          </p:blipFill>
          <p:spPr>
            <a:xfrm>
              <a:off x="388914" y="1088723"/>
              <a:ext cx="8386786" cy="5319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a:srcRect b="35461"/>
            <a:stretch/>
          </p:blipFill>
          <p:spPr>
            <a:xfrm>
              <a:off x="388914" y="1676401"/>
              <a:ext cx="8412186" cy="231895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668865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92290"/>
            <a:ext cx="8382000" cy="5940087"/>
          </a:xfrm>
          <a:prstGeom prst="rect">
            <a:avLst/>
          </a:prstGeom>
          <a:noFill/>
        </p:spPr>
        <p:txBody>
          <a:bodyPr wrap="square" rtlCol="0">
            <a:spAutoFit/>
          </a:bodyPr>
          <a:lstStyle/>
          <a:p>
            <a:pPr marL="285750" indent="-285750">
              <a:spcAft>
                <a:spcPts val="600"/>
              </a:spcAft>
              <a:buFont typeface="Arial"/>
              <a:buChar char="•"/>
            </a:pPr>
            <a:r>
              <a:rPr lang="en-US" sz="2400"/>
              <a:t>Dampak ilmiah atau jumlah sitasi atau jumlah rujukan </a:t>
            </a:r>
            <a:r>
              <a:rPr lang="en-US" sz="2400" b="1">
                <a:solidFill>
                  <a:srgbClr val="0000FF"/>
                </a:solidFill>
              </a:rPr>
              <a:t>harus disediakan informasinya oleh pengelola jurnal di halaman jurnal dalam bantuk screenshot atau capture</a:t>
            </a:r>
            <a:r>
              <a:rPr lang="en-US" sz="2400"/>
              <a:t> dari penyedia data (misalnya: Google Scholar, Scopus, atau lainnya)</a:t>
            </a:r>
          </a:p>
          <a:p>
            <a:pPr marL="285750" indent="-285750">
              <a:spcAft>
                <a:spcPts val="600"/>
              </a:spcAft>
              <a:buFont typeface="Arial"/>
              <a:buChar char="•"/>
            </a:pPr>
            <a:r>
              <a:rPr lang="en-US" sz="2400"/>
              <a:t>Dampak ilmiah atau jumlah sitasi atau jumlah rujukan </a:t>
            </a:r>
            <a:r>
              <a:rPr lang="en-US" sz="2400" b="1">
                <a:solidFill>
                  <a:srgbClr val="0000FF"/>
                </a:solidFill>
              </a:rPr>
              <a:t>dapat juga dihubungkan melalui alamat URL yang dapat diperiksa oleh Asesor secara daring</a:t>
            </a:r>
            <a:r>
              <a:rPr lang="en-US" sz="2400"/>
              <a:t>, (misalnya: Google Scholar, Scopus, atau lainnya).</a:t>
            </a:r>
          </a:p>
          <a:p>
            <a:pPr marL="285750" indent="-285750">
              <a:spcAft>
                <a:spcPts val="600"/>
              </a:spcAft>
              <a:buFont typeface="Arial"/>
              <a:buChar char="•"/>
            </a:pPr>
            <a:r>
              <a:rPr lang="en-US" sz="2400"/>
              <a:t>Dampak ilmiah juga </a:t>
            </a:r>
            <a:r>
              <a:rPr lang="en-US" sz="2400" b="1">
                <a:solidFill>
                  <a:srgbClr val="0000FF"/>
                </a:solidFill>
              </a:rPr>
              <a:t>mempertimbangkan besarnya nilai h-index atau i10-index</a:t>
            </a:r>
            <a:r>
              <a:rPr lang="en-US" sz="2400"/>
              <a:t>, untuk melihat distribusi sitasinya.</a:t>
            </a:r>
          </a:p>
          <a:p>
            <a:pPr marL="285750" indent="-285750">
              <a:spcAft>
                <a:spcPts val="600"/>
              </a:spcAft>
              <a:buFont typeface="Arial"/>
              <a:buChar char="•"/>
            </a:pPr>
            <a:r>
              <a:rPr lang="en-US" sz="2400"/>
              <a:t>Untuk sementara, jumlah sitasi akan dipertimbangkan dalam bentuk jumlah total. </a:t>
            </a:r>
          </a:p>
          <a:p>
            <a:pPr marL="285750" indent="-285750">
              <a:spcAft>
                <a:spcPts val="600"/>
              </a:spcAft>
              <a:buFont typeface="Arial"/>
              <a:buChar char="•"/>
            </a:pPr>
            <a:r>
              <a:rPr lang="en-US" sz="2400"/>
              <a:t>Suatu saat jumlah sitasi akan diperhitungkan dalam kurun waktu tertentu misalnya lima tahun terakhir.</a:t>
            </a:r>
          </a:p>
        </p:txBody>
      </p:sp>
    </p:spTree>
    <p:extLst>
      <p:ext uri="{BB962C8B-B14F-4D97-AF65-F5344CB8AC3E}">
        <p14:creationId xmlns:p14="http://schemas.microsoft.com/office/powerpoint/2010/main" val="29211321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0 at 07.31.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59" y="2082800"/>
            <a:ext cx="6171541" cy="4699000"/>
          </a:xfrm>
          <a:prstGeom prst="rect">
            <a:avLst/>
          </a:prstGeom>
          <a:ln w="28575" cmpd="sng">
            <a:solidFill>
              <a:srgbClr val="000080"/>
            </a:solidFill>
          </a:ln>
        </p:spPr>
      </p:pic>
      <p:sp>
        <p:nvSpPr>
          <p:cNvPr id="7" name="Rectangle 6"/>
          <p:cNvSpPr/>
          <p:nvPr/>
        </p:nvSpPr>
        <p:spPr>
          <a:xfrm>
            <a:off x="6172200" y="228600"/>
            <a:ext cx="2819400"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fontAlgn="t" hangingPunct="1">
              <a:defRPr/>
            </a:pPr>
            <a:r>
              <a:rPr lang="en-US" dirty="0">
                <a:solidFill>
                  <a:srgbClr val="000000"/>
                </a:solidFill>
              </a:rPr>
              <a:t>D.5 Contoh Bukti </a:t>
            </a:r>
            <a:r>
              <a:rPr lang="en-US" dirty="0" err="1">
                <a:solidFill>
                  <a:srgbClr val="000000"/>
                </a:solidFill>
              </a:rPr>
              <a:t>Dampak</a:t>
            </a:r>
            <a:r>
              <a:rPr lang="en-US" dirty="0">
                <a:solidFill>
                  <a:srgbClr val="000000"/>
                </a:solidFill>
              </a:rPr>
              <a:t> </a:t>
            </a:r>
            <a:r>
              <a:rPr lang="en-US" dirty="0" err="1">
                <a:solidFill>
                  <a:srgbClr val="000000"/>
                </a:solidFill>
              </a:rPr>
              <a:t>Ilmiah</a:t>
            </a:r>
            <a:r>
              <a:rPr lang="en-US" dirty="0">
                <a:solidFill>
                  <a:srgbClr val="000000"/>
                </a:solidFill>
              </a:rPr>
              <a:t> </a:t>
            </a:r>
            <a:r>
              <a:rPr lang="en-US" dirty="0" err="1">
                <a:solidFill>
                  <a:srgbClr val="000000"/>
                </a:solidFill>
              </a:rPr>
              <a:t>atau</a:t>
            </a:r>
            <a:r>
              <a:rPr lang="en-US" dirty="0">
                <a:solidFill>
                  <a:srgbClr val="000000"/>
                </a:solidFill>
              </a:rPr>
              <a:t> </a:t>
            </a:r>
            <a:r>
              <a:rPr lang="en-US" dirty="0" err="1">
                <a:solidFill>
                  <a:srgbClr val="000000"/>
                </a:solidFill>
              </a:rPr>
              <a:t>Sitasi</a:t>
            </a:r>
            <a:endParaRPr lang="en-US" dirty="0">
              <a:solidFill>
                <a:srgbClr val="000000"/>
              </a:solidFill>
            </a:endParaRPr>
          </a:p>
        </p:txBody>
      </p:sp>
      <p:pic>
        <p:nvPicPr>
          <p:cNvPr id="2" name="Picture 1" descr="Screen Shot 2015-11-10 at 07.27.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953947"/>
            <a:ext cx="6400800" cy="4456253"/>
          </a:xfrm>
          <a:prstGeom prst="rect">
            <a:avLst/>
          </a:prstGeom>
          <a:ln w="28575" cmpd="sng">
            <a:solidFill>
              <a:srgbClr val="0000FF"/>
            </a:solidFill>
          </a:ln>
        </p:spPr>
      </p:pic>
      <p:sp>
        <p:nvSpPr>
          <p:cNvPr id="5" name="Rounded Rectangle 4"/>
          <p:cNvSpPr/>
          <p:nvPr/>
        </p:nvSpPr>
        <p:spPr>
          <a:xfrm>
            <a:off x="914400" y="5562600"/>
            <a:ext cx="3505200" cy="1066800"/>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ounded Rectangle 5"/>
          <p:cNvSpPr/>
          <p:nvPr/>
        </p:nvSpPr>
        <p:spPr>
          <a:xfrm>
            <a:off x="5867400" y="1371600"/>
            <a:ext cx="3276600" cy="1295400"/>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243068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17512"/>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Substansi</a:t>
            </a:r>
            <a:r>
              <a:rPr lang="en-US" sz="3200" b="1" dirty="0" smtClean="0">
                <a:latin typeface="Calibri" pitchFamily="34" charset="0"/>
              </a:rPr>
              <a:t> </a:t>
            </a:r>
            <a:r>
              <a:rPr lang="en-US" sz="3200" b="1" dirty="0" err="1" smtClean="0">
                <a:latin typeface="Calibri" pitchFamily="34" charset="0"/>
              </a:rPr>
              <a:t>Artikel</a:t>
            </a:r>
            <a:endParaRPr lang="id-ID" sz="3200" b="1" dirty="0">
              <a:solidFill>
                <a:schemeClr val="bg1"/>
              </a:solidFill>
              <a:latin typeface="Calibri" pitchFamily="34" charset="0"/>
            </a:endParaRPr>
          </a:p>
        </p:txBody>
      </p:sp>
      <p:sp>
        <p:nvSpPr>
          <p:cNvPr id="4" name="Rectangle 3"/>
          <p:cNvSpPr/>
          <p:nvPr/>
        </p:nvSpPr>
        <p:spPr>
          <a:xfrm>
            <a:off x="0" y="217512"/>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grpSp>
        <p:nvGrpSpPr>
          <p:cNvPr id="7" name="Group 6"/>
          <p:cNvGrpSpPr/>
          <p:nvPr/>
        </p:nvGrpSpPr>
        <p:grpSpPr>
          <a:xfrm>
            <a:off x="425515" y="838200"/>
            <a:ext cx="8413685" cy="3200400"/>
            <a:chOff x="150901" y="990600"/>
            <a:chExt cx="8413685" cy="3430652"/>
          </a:xfrm>
        </p:grpSpPr>
        <p:pic>
          <p:nvPicPr>
            <p:cNvPr id="2" name="Picture 1"/>
            <p:cNvPicPr>
              <a:picLocks noChangeAspect="1"/>
            </p:cNvPicPr>
            <p:nvPr/>
          </p:nvPicPr>
          <p:blipFill>
            <a:blip r:embed="rId2"/>
            <a:stretch>
              <a:fillRect/>
            </a:stretch>
          </p:blipFill>
          <p:spPr>
            <a:xfrm>
              <a:off x="152400" y="3020741"/>
              <a:ext cx="8383499" cy="48445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srcRect b="74273"/>
            <a:stretch/>
          </p:blipFill>
          <p:spPr>
            <a:xfrm>
              <a:off x="150901" y="3505200"/>
              <a:ext cx="8383499" cy="91605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a:srcRect b="78066"/>
            <a:stretch/>
          </p:blipFill>
          <p:spPr>
            <a:xfrm>
              <a:off x="152400" y="990600"/>
              <a:ext cx="8386786" cy="5319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5"/>
            <a:srcRect t="61281"/>
            <a:stretch/>
          </p:blipFill>
          <p:spPr>
            <a:xfrm>
              <a:off x="152400" y="1524000"/>
              <a:ext cx="8412186" cy="139122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
        <p:nvSpPr>
          <p:cNvPr id="12" name="TextBox 11"/>
          <p:cNvSpPr txBox="1"/>
          <p:nvPr/>
        </p:nvSpPr>
        <p:spPr>
          <a:xfrm>
            <a:off x="457200" y="4227255"/>
            <a:ext cx="8382000" cy="2554545"/>
          </a:xfrm>
          <a:prstGeom prst="rect">
            <a:avLst/>
          </a:prstGeom>
          <a:noFill/>
        </p:spPr>
        <p:txBody>
          <a:bodyPr wrap="square" rtlCol="0">
            <a:spAutoFit/>
          </a:bodyPr>
          <a:lstStyle/>
          <a:p>
            <a:pPr marL="285750" indent="-285750">
              <a:spcAft>
                <a:spcPts val="0"/>
              </a:spcAft>
              <a:buFont typeface="Arial"/>
              <a:buChar char="•"/>
            </a:pPr>
            <a:r>
              <a:rPr lang="en-US" sz="2000"/>
              <a:t>Di bagian Daftar Pustaka Acuan, </a:t>
            </a:r>
            <a:r>
              <a:rPr lang="en-US" sz="2000" b="1">
                <a:solidFill>
                  <a:srgbClr val="0000FF"/>
                </a:solidFill>
              </a:rPr>
              <a:t>perbandingan antara jumlah Sumber Acuan Primer dan jumlah Sumber Acuan Sekunder sebaiknya lebih dari 80%</a:t>
            </a:r>
            <a:r>
              <a:rPr lang="en-US" sz="2000"/>
              <a:t>.</a:t>
            </a:r>
          </a:p>
          <a:p>
            <a:pPr marL="285750" indent="-285750">
              <a:spcAft>
                <a:spcPts val="0"/>
              </a:spcAft>
              <a:buFont typeface="Arial"/>
              <a:buChar char="•"/>
            </a:pPr>
            <a:r>
              <a:rPr lang="en-US" sz="2000"/>
              <a:t>Yang termasuk </a:t>
            </a:r>
            <a:r>
              <a:rPr lang="en-US" sz="2000" b="1">
                <a:solidFill>
                  <a:srgbClr val="0000FF"/>
                </a:solidFill>
              </a:rPr>
              <a:t>Sumber Acuan Primer</a:t>
            </a:r>
            <a:r>
              <a:rPr lang="en-US" sz="2000"/>
              <a:t>, antara lain: artikel di jurnal ilmiah, artikel di buku dari hasil penelitian, situs sejarah, artefak,  dan lain2 yang bersifat karya asli.</a:t>
            </a:r>
          </a:p>
          <a:p>
            <a:pPr marL="285750" indent="-285750">
              <a:spcAft>
                <a:spcPts val="0"/>
              </a:spcAft>
              <a:buFont typeface="Arial"/>
              <a:buChar char="•"/>
            </a:pPr>
            <a:r>
              <a:rPr lang="en-US" sz="2000"/>
              <a:t>Daftar Pustaka Acuan sebaiknya </a:t>
            </a:r>
            <a:r>
              <a:rPr lang="en-US" sz="2000" b="1">
                <a:solidFill>
                  <a:srgbClr val="0000FF"/>
                </a:solidFill>
              </a:rPr>
              <a:t>merupakan publikasi ilmiah 10 tahun terakhir</a:t>
            </a:r>
            <a:r>
              <a:rPr lang="en-US" sz="2000"/>
              <a:t>, kecuali bidang-bidang ilmu tertentu.</a:t>
            </a:r>
          </a:p>
        </p:txBody>
      </p:sp>
    </p:spTree>
    <p:extLst>
      <p:ext uri="{BB962C8B-B14F-4D97-AF65-F5344CB8AC3E}">
        <p14:creationId xmlns:p14="http://schemas.microsoft.com/office/powerpoint/2010/main" val="5223071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17512"/>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Substansi</a:t>
            </a:r>
            <a:r>
              <a:rPr lang="en-US" sz="3200" b="1" dirty="0" smtClean="0">
                <a:latin typeface="Calibri" pitchFamily="34" charset="0"/>
              </a:rPr>
              <a:t> </a:t>
            </a:r>
            <a:r>
              <a:rPr lang="en-US" sz="3200" b="1" dirty="0" err="1" smtClean="0">
                <a:latin typeface="Calibri" pitchFamily="34" charset="0"/>
              </a:rPr>
              <a:t>Artikel</a:t>
            </a:r>
            <a:endParaRPr lang="id-ID" sz="3200" b="1" dirty="0">
              <a:solidFill>
                <a:schemeClr val="bg1"/>
              </a:solidFill>
              <a:latin typeface="Calibri" pitchFamily="34" charset="0"/>
            </a:endParaRPr>
          </a:p>
        </p:txBody>
      </p:sp>
      <p:sp>
        <p:nvSpPr>
          <p:cNvPr id="4" name="Rectangle 3"/>
          <p:cNvSpPr/>
          <p:nvPr/>
        </p:nvSpPr>
        <p:spPr>
          <a:xfrm>
            <a:off x="0" y="217512"/>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grpSp>
        <p:nvGrpSpPr>
          <p:cNvPr id="7" name="Group 6"/>
          <p:cNvGrpSpPr/>
          <p:nvPr/>
        </p:nvGrpSpPr>
        <p:grpSpPr>
          <a:xfrm>
            <a:off x="304800" y="762000"/>
            <a:ext cx="8412186" cy="3276600"/>
            <a:chOff x="388914" y="2744691"/>
            <a:chExt cx="8412186" cy="3341061"/>
          </a:xfrm>
        </p:grpSpPr>
        <p:pic>
          <p:nvPicPr>
            <p:cNvPr id="6" name="Picture 5"/>
            <p:cNvPicPr>
              <a:picLocks noChangeAspect="1"/>
            </p:cNvPicPr>
            <p:nvPr/>
          </p:nvPicPr>
          <p:blipFill rotWithShape="1">
            <a:blip r:embed="rId2"/>
            <a:srcRect b="78066"/>
            <a:stretch/>
          </p:blipFill>
          <p:spPr>
            <a:xfrm>
              <a:off x="388914" y="2744691"/>
              <a:ext cx="8386786" cy="5319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srcRect t="22988"/>
            <a:stretch/>
          </p:blipFill>
          <p:spPr>
            <a:xfrm>
              <a:off x="417601" y="3343602"/>
              <a:ext cx="8383499" cy="27421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extBox 9"/>
          <p:cNvSpPr txBox="1"/>
          <p:nvPr/>
        </p:nvSpPr>
        <p:spPr>
          <a:xfrm>
            <a:off x="228600" y="4038600"/>
            <a:ext cx="8382000" cy="2677656"/>
          </a:xfrm>
          <a:prstGeom prst="rect">
            <a:avLst/>
          </a:prstGeom>
          <a:noFill/>
        </p:spPr>
        <p:txBody>
          <a:bodyPr wrap="square" rtlCol="0">
            <a:spAutoFit/>
          </a:bodyPr>
          <a:lstStyle/>
          <a:p>
            <a:pPr marL="285750" indent="-285750">
              <a:buFont typeface="Arial"/>
              <a:buChar char="•"/>
            </a:pPr>
            <a:r>
              <a:rPr lang="en-US" sz="2400" b="1">
                <a:solidFill>
                  <a:srgbClr val="0000FF"/>
                </a:solidFill>
              </a:rPr>
              <a:t>Analisis dan Sintesis </a:t>
            </a:r>
            <a:r>
              <a:rPr lang="en-US" sz="2400"/>
              <a:t>dapat dilihat dari mutu “hasil dan pembahasannya”, misal: paling tidak memuat: </a:t>
            </a:r>
            <a:r>
              <a:rPr lang="en-US" sz="2400" i="1"/>
              <a:t>what/how, why</a:t>
            </a:r>
            <a:r>
              <a:rPr lang="en-US" sz="2400"/>
              <a:t>, dan </a:t>
            </a:r>
            <a:r>
              <a:rPr lang="en-US" sz="2400" i="1"/>
              <a:t>what else</a:t>
            </a:r>
            <a:r>
              <a:rPr lang="en-US" sz="2400"/>
              <a:t>. Pembahasan harus bersifat ilmiah.</a:t>
            </a:r>
          </a:p>
          <a:p>
            <a:pPr marL="285750" indent="-285750">
              <a:buFont typeface="Arial"/>
              <a:buChar char="•"/>
            </a:pPr>
            <a:r>
              <a:rPr lang="en-US" sz="2400" b="1"/>
              <a:t>Tidak boleh ada </a:t>
            </a:r>
            <a:r>
              <a:rPr lang="en-US" sz="2400"/>
              <a:t>sub-bab “</a:t>
            </a:r>
            <a:r>
              <a:rPr lang="en-US" sz="2400" i="1"/>
              <a:t>tinjauan pustaka</a:t>
            </a:r>
            <a:r>
              <a:rPr lang="en-US" sz="2400"/>
              <a:t>”, “</a:t>
            </a:r>
            <a:r>
              <a:rPr lang="en-US" sz="2400" i="1"/>
              <a:t>perumusan masalah</a:t>
            </a:r>
            <a:r>
              <a:rPr lang="en-US" sz="2400"/>
              <a:t>”, “</a:t>
            </a:r>
            <a:r>
              <a:rPr lang="en-US" sz="2400" i="1"/>
              <a:t>literature review</a:t>
            </a:r>
            <a:r>
              <a:rPr lang="en-US" sz="2400"/>
              <a:t>” di dalam paper.</a:t>
            </a:r>
          </a:p>
          <a:p>
            <a:pPr marL="285750" indent="-285750">
              <a:buFont typeface="Arial"/>
              <a:buChar char="•"/>
            </a:pPr>
            <a:r>
              <a:rPr lang="en-US" sz="2400" b="1">
                <a:solidFill>
                  <a:srgbClr val="0000FF"/>
                </a:solidFill>
              </a:rPr>
              <a:t>Kesimpulan </a:t>
            </a:r>
            <a:r>
              <a:rPr lang="en-US" sz="2400"/>
              <a:t>harus benar-benar dan cukup menjawab tujuan penelitian.</a:t>
            </a:r>
          </a:p>
        </p:txBody>
      </p:sp>
    </p:spTree>
    <p:extLst>
      <p:ext uri="{BB962C8B-B14F-4D97-AF65-F5344CB8AC3E}">
        <p14:creationId xmlns:p14="http://schemas.microsoft.com/office/powerpoint/2010/main" val="18541756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5 at 10.32.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677469" cy="6858000"/>
          </a:xfrm>
          <a:prstGeom prst="rect">
            <a:avLst/>
          </a:prstGeom>
          <a:ln>
            <a:solidFill>
              <a:schemeClr val="tx1"/>
            </a:solidFill>
          </a:ln>
        </p:spPr>
      </p:pic>
    </p:spTree>
    <p:extLst>
      <p:ext uri="{BB962C8B-B14F-4D97-AF65-F5344CB8AC3E}">
        <p14:creationId xmlns:p14="http://schemas.microsoft.com/office/powerpoint/2010/main" val="29411639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5 at 10.3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005760" cy="5500821"/>
          </a:xfrm>
          <a:prstGeom prst="rect">
            <a:avLst/>
          </a:prstGeom>
          <a:ln>
            <a:solidFill>
              <a:schemeClr val="tx1"/>
            </a:solidFill>
          </a:ln>
        </p:spPr>
      </p:pic>
      <p:sp>
        <p:nvSpPr>
          <p:cNvPr id="3" name="Rectangle 2"/>
          <p:cNvSpPr/>
          <p:nvPr/>
        </p:nvSpPr>
        <p:spPr>
          <a:xfrm>
            <a:off x="457200" y="3048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Penilaian Substansi Artikel Lainnya</a:t>
            </a:r>
            <a:endParaRPr lang="id-ID" sz="3200" b="1" dirty="0">
              <a:solidFill>
                <a:schemeClr val="bg1"/>
              </a:solidFill>
              <a:latin typeface="Calibri" pitchFamily="34" charset="0"/>
            </a:endParaRPr>
          </a:p>
        </p:txBody>
      </p:sp>
    </p:spTree>
    <p:extLst>
      <p:ext uri="{BB962C8B-B14F-4D97-AF65-F5344CB8AC3E}">
        <p14:creationId xmlns:p14="http://schemas.microsoft.com/office/powerpoint/2010/main" val="28141479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crec_7172_v10_n1_p88-9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6584" t="2432" r="2350" b="49851"/>
          <a:stretch/>
        </p:blipFill>
        <p:spPr>
          <a:xfrm>
            <a:off x="539552" y="992455"/>
            <a:ext cx="8064896" cy="5713145"/>
          </a:xfrm>
          <a:solidFill>
            <a:schemeClr val="bg1"/>
          </a:solidFill>
        </p:spPr>
      </p:pic>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http://training.bcrec.web.id</a:t>
            </a:r>
            <a:endParaRPr lang="id-ID"/>
          </a:p>
        </p:txBody>
      </p:sp>
      <p:sp>
        <p:nvSpPr>
          <p:cNvPr id="5" name="Slide Number Placeholder 4"/>
          <p:cNvSpPr>
            <a:spLocks noGrp="1"/>
          </p:cNvSpPr>
          <p:nvPr>
            <p:ph type="sldNum" sz="quarter" idx="12"/>
          </p:nvPr>
        </p:nvSpPr>
        <p:spPr/>
        <p:txBody>
          <a:bodyPr/>
          <a:lstStyle/>
          <a:p>
            <a:pPr>
              <a:defRPr/>
            </a:pPr>
            <a:fld id="{3CB32BA5-F07B-4AFF-AD23-31D145AAE9F4}" type="slidenum">
              <a:rPr lang="id-ID"/>
              <a:pPr>
                <a:defRPr/>
              </a:pPr>
              <a:t>117</a:t>
            </a:fld>
            <a:endParaRPr lang="id-ID"/>
          </a:p>
        </p:txBody>
      </p:sp>
      <p:sp>
        <p:nvSpPr>
          <p:cNvPr id="6" name="Title 1"/>
          <p:cNvSpPr>
            <a:spLocks noGrp="1"/>
          </p:cNvSpPr>
          <p:nvPr>
            <p:ph type="title"/>
          </p:nvPr>
        </p:nvSpPr>
        <p:spPr>
          <a:xfrm>
            <a:off x="457200" y="76200"/>
            <a:ext cx="8229600" cy="944562"/>
          </a:xfrm>
        </p:spPr>
        <p:txBody>
          <a:bodyPr>
            <a:normAutofit fontScale="90000"/>
          </a:bodyPr>
          <a:lstStyle/>
          <a:p>
            <a:r>
              <a:rPr lang="en-US" sz="3600" b="1" dirty="0"/>
              <a:t>Gaya </a:t>
            </a:r>
            <a:r>
              <a:rPr lang="en-US" sz="3600" b="1" dirty="0" err="1"/>
              <a:t>Selingkung</a:t>
            </a:r>
            <a:r>
              <a:rPr lang="en-US" sz="3600" b="1" dirty="0"/>
              <a:t> </a:t>
            </a:r>
            <a:r>
              <a:rPr lang="en-US" sz="3600" b="1" dirty="0" err="1"/>
              <a:t>Fulltext</a:t>
            </a:r>
            <a:r>
              <a:rPr lang="en-US" sz="3600" b="1" dirty="0"/>
              <a:t> Article yg Konsisten dan Informatif</a:t>
            </a:r>
          </a:p>
        </p:txBody>
      </p:sp>
      <p:sp>
        <p:nvSpPr>
          <p:cNvPr id="8" name="Oval 7"/>
          <p:cNvSpPr/>
          <p:nvPr/>
        </p:nvSpPr>
        <p:spPr>
          <a:xfrm>
            <a:off x="1979712" y="1709936"/>
            <a:ext cx="5106888" cy="5760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Oval 8"/>
          <p:cNvSpPr/>
          <p:nvPr/>
        </p:nvSpPr>
        <p:spPr>
          <a:xfrm>
            <a:off x="3465984" y="2133600"/>
            <a:ext cx="1944216" cy="4320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Oval 9"/>
          <p:cNvSpPr/>
          <p:nvPr/>
        </p:nvSpPr>
        <p:spPr>
          <a:xfrm>
            <a:off x="1043608" y="4072136"/>
            <a:ext cx="6768752" cy="5760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710916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http://training.bcrec.web.id</a:t>
            </a:r>
            <a:endParaRPr lang="id-ID"/>
          </a:p>
        </p:txBody>
      </p:sp>
      <p:sp>
        <p:nvSpPr>
          <p:cNvPr id="5" name="Slide Number Placeholder 4"/>
          <p:cNvSpPr>
            <a:spLocks noGrp="1"/>
          </p:cNvSpPr>
          <p:nvPr>
            <p:ph type="sldNum" sz="quarter" idx="12"/>
          </p:nvPr>
        </p:nvSpPr>
        <p:spPr/>
        <p:txBody>
          <a:bodyPr/>
          <a:lstStyle/>
          <a:p>
            <a:pPr>
              <a:defRPr/>
            </a:pPr>
            <a:fld id="{3CB32BA5-F07B-4AFF-AD23-31D145AAE9F4}" type="slidenum">
              <a:rPr lang="id-ID"/>
              <a:pPr>
                <a:defRPr/>
              </a:pPr>
              <a:t>118</a:t>
            </a:fld>
            <a:endParaRPr lang="id-ID"/>
          </a:p>
        </p:txBody>
      </p:sp>
      <p:pic>
        <p:nvPicPr>
          <p:cNvPr id="6" name="Content Placeholder 6" descr="bcrec_7172_v10_n1_p88-97.pdf"/>
          <p:cNvPicPr>
            <a:picLocks noChangeAspect="1"/>
          </p:cNvPicPr>
          <p:nvPr/>
        </p:nvPicPr>
        <p:blipFill rotWithShape="1">
          <a:blip r:embed="rId2">
            <a:extLst>
              <a:ext uri="{28A0092B-C50C-407E-A947-70E740481C1C}">
                <a14:useLocalDpi xmlns:a14="http://schemas.microsoft.com/office/drawing/2010/main" val="0"/>
              </a:ext>
            </a:extLst>
          </a:blip>
          <a:srcRect l="6584" t="54360" r="2350" b="2163"/>
          <a:stretch/>
        </p:blipFill>
        <p:spPr bwMode="auto">
          <a:xfrm>
            <a:off x="179512" y="764704"/>
            <a:ext cx="8912261" cy="6021288"/>
          </a:xfrm>
          <a:prstGeom prst="rect">
            <a:avLst/>
          </a:prstGeom>
          <a:solidFill>
            <a:schemeClr val="bg1"/>
          </a:solidFill>
          <a:ln w="9525">
            <a:noFill/>
            <a:miter lim="800000"/>
            <a:headEnd/>
            <a:tailEnd/>
          </a:ln>
        </p:spPr>
      </p:pic>
      <p:sp>
        <p:nvSpPr>
          <p:cNvPr id="7" name="Oval 6"/>
          <p:cNvSpPr/>
          <p:nvPr/>
        </p:nvSpPr>
        <p:spPr>
          <a:xfrm>
            <a:off x="179512" y="2492896"/>
            <a:ext cx="8712968" cy="7920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Oval 7"/>
          <p:cNvSpPr/>
          <p:nvPr/>
        </p:nvSpPr>
        <p:spPr>
          <a:xfrm>
            <a:off x="0" y="4797152"/>
            <a:ext cx="4644008" cy="11521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Oval 8"/>
          <p:cNvSpPr/>
          <p:nvPr/>
        </p:nvSpPr>
        <p:spPr>
          <a:xfrm>
            <a:off x="1907704" y="6021288"/>
            <a:ext cx="5616624" cy="4320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8776620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b="1"/>
              <a:t>Front-Matter dan Back-Matter</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http://training.bcrec.web.id</a:t>
            </a:r>
            <a:endParaRPr lang="id-ID"/>
          </a:p>
        </p:txBody>
      </p:sp>
      <p:sp>
        <p:nvSpPr>
          <p:cNvPr id="5" name="Slide Number Placeholder 4"/>
          <p:cNvSpPr>
            <a:spLocks noGrp="1"/>
          </p:cNvSpPr>
          <p:nvPr>
            <p:ph type="sldNum" sz="quarter" idx="12"/>
          </p:nvPr>
        </p:nvSpPr>
        <p:spPr/>
        <p:txBody>
          <a:bodyPr/>
          <a:lstStyle/>
          <a:p>
            <a:pPr>
              <a:defRPr/>
            </a:pPr>
            <a:fld id="{3CB32BA5-F07B-4AFF-AD23-31D145AAE9F4}" type="slidenum">
              <a:rPr lang="id-ID"/>
              <a:pPr>
                <a:defRPr/>
              </a:pPr>
              <a:t>119</a:t>
            </a:fld>
            <a:endParaRPr lang="id-ID"/>
          </a:p>
        </p:txBody>
      </p:sp>
      <p:pic>
        <p:nvPicPr>
          <p:cNvPr id="6" name="Picture 5" descr="Screen Shot 2015-05-05 at 14.20.20.png"/>
          <p:cNvPicPr>
            <a:picLocks noChangeAspect="1"/>
          </p:cNvPicPr>
          <p:nvPr/>
        </p:nvPicPr>
        <p:blipFill rotWithShape="1">
          <a:blip r:embed="rId2">
            <a:extLst>
              <a:ext uri="{28A0092B-C50C-407E-A947-70E740481C1C}">
                <a14:useLocalDpi xmlns:a14="http://schemas.microsoft.com/office/drawing/2010/main" val="0"/>
              </a:ext>
            </a:extLst>
          </a:blip>
          <a:srcRect b="76151"/>
          <a:stretch/>
        </p:blipFill>
        <p:spPr>
          <a:xfrm>
            <a:off x="239464" y="928588"/>
            <a:ext cx="8509000" cy="1214537"/>
          </a:xfrm>
          <a:prstGeom prst="rect">
            <a:avLst/>
          </a:prstGeom>
          <a:ln>
            <a:solidFill>
              <a:schemeClr val="tx1"/>
            </a:solidFill>
          </a:ln>
        </p:spPr>
      </p:pic>
      <p:pic>
        <p:nvPicPr>
          <p:cNvPr id="8" name="Picture 7" descr="Screen Shot 2015-05-05 at 14.20.20.png"/>
          <p:cNvPicPr>
            <a:picLocks noChangeAspect="1"/>
          </p:cNvPicPr>
          <p:nvPr/>
        </p:nvPicPr>
        <p:blipFill rotWithShape="1">
          <a:blip r:embed="rId2">
            <a:extLst>
              <a:ext uri="{28A0092B-C50C-407E-A947-70E740481C1C}">
                <a14:useLocalDpi xmlns:a14="http://schemas.microsoft.com/office/drawing/2010/main" val="0"/>
              </a:ext>
            </a:extLst>
          </a:blip>
          <a:srcRect t="53180"/>
          <a:stretch/>
        </p:blipFill>
        <p:spPr>
          <a:xfrm>
            <a:off x="228600" y="2209800"/>
            <a:ext cx="8509000" cy="2384425"/>
          </a:xfrm>
          <a:prstGeom prst="rect">
            <a:avLst/>
          </a:prstGeom>
          <a:ln>
            <a:solidFill>
              <a:schemeClr val="tx1"/>
            </a:solidFill>
          </a:ln>
        </p:spPr>
      </p:pic>
      <p:sp>
        <p:nvSpPr>
          <p:cNvPr id="7" name="TextBox 6"/>
          <p:cNvSpPr txBox="1"/>
          <p:nvPr/>
        </p:nvSpPr>
        <p:spPr>
          <a:xfrm>
            <a:off x="3200400" y="3124200"/>
            <a:ext cx="5688632" cy="3416320"/>
          </a:xfrm>
          <a:prstGeom prst="rect">
            <a:avLst/>
          </a:prstGeom>
          <a:solidFill>
            <a:srgbClr val="FFFF00"/>
          </a:solidFill>
          <a:ln>
            <a:solidFill>
              <a:srgbClr val="003399"/>
            </a:solidFill>
          </a:ln>
        </p:spPr>
        <p:txBody>
          <a:bodyPr wrap="square" rtlCol="0">
            <a:spAutoFit/>
          </a:bodyPr>
          <a:lstStyle/>
          <a:p>
            <a:pPr marL="174625" indent="-174625">
              <a:buFont typeface="Arial" pitchFamily="34" charset="0"/>
              <a:buChar char="•"/>
            </a:pPr>
            <a:r>
              <a:rPr lang="en-US" b="1" dirty="0" err="1"/>
              <a:t>Bagian jurnal /Article Section</a:t>
            </a:r>
            <a:r>
              <a:rPr lang="en-US" b="1" i="1" dirty="0" err="1"/>
              <a:t>: </a:t>
            </a:r>
            <a:r>
              <a:rPr lang="en-US" i="1" dirty="0" err="1"/>
              <a:t>Bagian Article </a:t>
            </a:r>
            <a:r>
              <a:rPr lang="en-US" dirty="0" err="1"/>
              <a:t>dan </a:t>
            </a:r>
            <a:r>
              <a:rPr lang="en-US" i="1" dirty="0" err="1"/>
              <a:t>Bagian Editorial </a:t>
            </a:r>
          </a:p>
          <a:p>
            <a:pPr marL="174625" indent="-174625">
              <a:buFont typeface="Arial" pitchFamily="34" charset="0"/>
              <a:buChar char="•"/>
            </a:pPr>
            <a:r>
              <a:rPr lang="en-US" b="1" dirty="0" err="1">
                <a:solidFill>
                  <a:srgbClr val="000080"/>
                </a:solidFill>
              </a:rPr>
              <a:t>Bagian Editorial – Front Matter</a:t>
            </a:r>
            <a:r>
              <a:rPr lang="en-US" dirty="0" err="1"/>
              <a:t>: berisi: </a:t>
            </a:r>
            <a:r>
              <a:rPr lang="en-US" i="1" dirty="0" err="1"/>
              <a:t>Halaman Cover, Focus &amp; Scope; List of Indexing; Editorial Team; Preface; dan Table of Contents</a:t>
            </a:r>
            <a:r>
              <a:rPr lang="en-US" dirty="0" err="1"/>
              <a:t>.</a:t>
            </a:r>
          </a:p>
          <a:p>
            <a:pPr marL="174625" indent="-174625">
              <a:buFont typeface="Arial" pitchFamily="34" charset="0"/>
              <a:buChar char="•"/>
            </a:pPr>
            <a:r>
              <a:rPr lang="en-US" b="1" dirty="0" err="1">
                <a:solidFill>
                  <a:srgbClr val="000080"/>
                </a:solidFill>
              </a:rPr>
              <a:t>Bagian Editorial – Back Matter</a:t>
            </a:r>
            <a:r>
              <a:rPr lang="en-US" dirty="0" err="1"/>
              <a:t>: berisi: </a:t>
            </a:r>
            <a:r>
              <a:rPr lang="en-US" i="1" dirty="0" err="1"/>
              <a:t>Author Guidelines; Reviewer Acknowledgement; Subject and Author Indexes; dan Back Cover</a:t>
            </a:r>
            <a:r>
              <a:rPr lang="en-US" dirty="0" err="1"/>
              <a:t>.</a:t>
            </a:r>
          </a:p>
          <a:p>
            <a:pPr marL="174625" indent="-174625">
              <a:buFont typeface="Arial" pitchFamily="34" charset="0"/>
              <a:buChar char="•"/>
            </a:pPr>
            <a:r>
              <a:rPr lang="en-US" dirty="0" err="1"/>
              <a:t>Kumpulkan masing-masing bagian tersebut dalam beberapa file saja, untuk menghemat biaya pemakaian DOI, dengan istilah: Front-matter, dan Back-Matter.</a:t>
            </a:r>
            <a:endParaRPr lang="en-US" dirty="0"/>
          </a:p>
        </p:txBody>
      </p:sp>
    </p:spTree>
    <p:extLst>
      <p:ext uri="{BB962C8B-B14F-4D97-AF65-F5344CB8AC3E}">
        <p14:creationId xmlns:p14="http://schemas.microsoft.com/office/powerpoint/2010/main" val="332905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19188"/>
            <a:ext cx="9985375"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6047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228600"/>
            <a:ext cx="3733800"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fontAlgn="t" hangingPunct="1">
              <a:defRPr/>
            </a:pPr>
            <a:r>
              <a:rPr lang="fi-FI" dirty="0" smtClean="0">
                <a:solidFill>
                  <a:srgbClr val="000000"/>
                </a:solidFill>
              </a:rPr>
              <a:t>Contoh</a:t>
            </a:r>
            <a:r>
              <a:rPr lang="id-ID" dirty="0" smtClean="0">
                <a:solidFill>
                  <a:srgbClr val="000000"/>
                </a:solidFill>
              </a:rPr>
              <a:t> Manajemen </a:t>
            </a:r>
            <a:r>
              <a:rPr lang="fi-FI" dirty="0" smtClean="0">
                <a:solidFill>
                  <a:srgbClr val="000000"/>
                </a:solidFill>
              </a:rPr>
              <a:t> </a:t>
            </a:r>
            <a:r>
              <a:rPr lang="fi-FI" dirty="0">
                <a:solidFill>
                  <a:srgbClr val="000000"/>
                </a:solidFill>
              </a:rPr>
              <a:t>E-Journal  Yang sudah sesuai Standar  Akreditasi TBI Tahun 2014 Untuk Benchmarking</a:t>
            </a:r>
          </a:p>
        </p:txBody>
      </p:sp>
      <p:sp>
        <p:nvSpPr>
          <p:cNvPr id="3" name="Rectangle 2"/>
          <p:cNvSpPr/>
          <p:nvPr/>
        </p:nvSpPr>
        <p:spPr>
          <a:xfrm>
            <a:off x="685800" y="2133600"/>
            <a:ext cx="8153400" cy="341632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342900" indent="-342900" eaLnBrk="1" fontAlgn="t" hangingPunct="1">
              <a:buFontTx/>
              <a:buAutoNum type="arabicPeriod"/>
              <a:defRPr/>
            </a:pPr>
            <a:r>
              <a:rPr lang="fi-FI" dirty="0">
                <a:solidFill>
                  <a:srgbClr val="000000"/>
                </a:solidFill>
              </a:rPr>
              <a:t>Bulletin Chemical Reaction and Catalysis</a:t>
            </a:r>
          </a:p>
          <a:p>
            <a:pPr marL="342900" indent="-342900" eaLnBrk="1" fontAlgn="t" hangingPunct="1">
              <a:defRPr/>
            </a:pPr>
            <a:r>
              <a:rPr lang="fi-FI" dirty="0">
                <a:solidFill>
                  <a:srgbClr val="000000"/>
                </a:solidFill>
              </a:rPr>
              <a:t>	http://ejournal.undip.ac.id/index.php/bcrec/</a:t>
            </a:r>
          </a:p>
          <a:p>
            <a:pPr marL="342900" indent="-342900" eaLnBrk="1" fontAlgn="t" hangingPunct="1">
              <a:buFontTx/>
              <a:buAutoNum type="arabicPeriod" startAt="2"/>
              <a:defRPr/>
            </a:pPr>
            <a:r>
              <a:rPr lang="id-ID" dirty="0" smtClean="0">
                <a:solidFill>
                  <a:srgbClr val="000000"/>
                </a:solidFill>
              </a:rPr>
              <a:t>Mev Journal:</a:t>
            </a:r>
          </a:p>
          <a:p>
            <a:pPr eaLnBrk="1" fontAlgn="t" hangingPunct="1">
              <a:defRPr/>
            </a:pPr>
            <a:r>
              <a:rPr lang="id-ID" dirty="0" smtClean="0">
                <a:solidFill>
                  <a:srgbClr val="000000"/>
                </a:solidFill>
              </a:rPr>
              <a:t>	http</a:t>
            </a:r>
            <a:r>
              <a:rPr lang="id-ID" dirty="0">
                <a:solidFill>
                  <a:srgbClr val="000000"/>
                </a:solidFill>
              </a:rPr>
              <a:t>://mevjournal.com/index.php/mev</a:t>
            </a:r>
            <a:endParaRPr lang="id-ID" dirty="0" smtClean="0">
              <a:solidFill>
                <a:srgbClr val="000000"/>
              </a:solidFill>
            </a:endParaRPr>
          </a:p>
          <a:p>
            <a:pPr eaLnBrk="1" fontAlgn="t" hangingPunct="1">
              <a:defRPr/>
            </a:pPr>
            <a:r>
              <a:rPr lang="id-ID" dirty="0" smtClean="0">
                <a:solidFill>
                  <a:srgbClr val="000000"/>
                </a:solidFill>
              </a:rPr>
              <a:t>3. </a:t>
            </a:r>
            <a:r>
              <a:rPr lang="fi-FI" dirty="0" smtClean="0">
                <a:solidFill>
                  <a:srgbClr val="000000"/>
                </a:solidFill>
              </a:rPr>
              <a:t>Medical </a:t>
            </a:r>
            <a:r>
              <a:rPr lang="fi-FI" dirty="0">
                <a:solidFill>
                  <a:srgbClr val="000000"/>
                </a:solidFill>
              </a:rPr>
              <a:t>Journal of Indonesia </a:t>
            </a:r>
          </a:p>
          <a:p>
            <a:pPr marL="342900" indent="-342900" eaLnBrk="1" fontAlgn="t" hangingPunct="1">
              <a:defRPr/>
            </a:pPr>
            <a:r>
              <a:rPr lang="fi-FI" dirty="0">
                <a:solidFill>
                  <a:srgbClr val="000000"/>
                </a:solidFill>
              </a:rPr>
              <a:t>	url: </a:t>
            </a:r>
            <a:r>
              <a:rPr lang="fi-FI" dirty="0">
                <a:solidFill>
                  <a:srgbClr val="000000"/>
                </a:solidFill>
                <a:hlinkClick r:id="rId2"/>
              </a:rPr>
              <a:t>http://mji.ui.ac.id/journal/index.php/mji</a:t>
            </a:r>
            <a:endParaRPr lang="fi-FI" dirty="0">
              <a:solidFill>
                <a:srgbClr val="000000"/>
              </a:solidFill>
            </a:endParaRPr>
          </a:p>
          <a:p>
            <a:pPr eaLnBrk="1" fontAlgn="t" hangingPunct="1">
              <a:defRPr/>
            </a:pPr>
            <a:r>
              <a:rPr lang="id-ID" dirty="0" smtClean="0">
                <a:solidFill>
                  <a:srgbClr val="000000"/>
                </a:solidFill>
              </a:rPr>
              <a:t>4. </a:t>
            </a:r>
            <a:r>
              <a:rPr lang="fi-FI" dirty="0" smtClean="0">
                <a:solidFill>
                  <a:srgbClr val="000000"/>
                </a:solidFill>
              </a:rPr>
              <a:t>Studia </a:t>
            </a:r>
            <a:r>
              <a:rPr lang="fi-FI" dirty="0">
                <a:solidFill>
                  <a:srgbClr val="000000"/>
                </a:solidFill>
              </a:rPr>
              <a:t>Islamica:</a:t>
            </a:r>
          </a:p>
          <a:p>
            <a:pPr marL="342900" indent="-342900" eaLnBrk="1" fontAlgn="t" hangingPunct="1">
              <a:defRPr/>
            </a:pPr>
            <a:r>
              <a:rPr lang="fi-FI" dirty="0">
                <a:solidFill>
                  <a:srgbClr val="000000"/>
                </a:solidFill>
              </a:rPr>
              <a:t>	 http://journal.uinjkt.ac.id/index.php/studia-islamika</a:t>
            </a:r>
          </a:p>
          <a:p>
            <a:pPr eaLnBrk="1" fontAlgn="t" hangingPunct="1">
              <a:defRPr/>
            </a:pPr>
            <a:r>
              <a:rPr lang="id-ID" dirty="0" smtClean="0">
                <a:solidFill>
                  <a:srgbClr val="000000"/>
                </a:solidFill>
              </a:rPr>
              <a:t>5. </a:t>
            </a:r>
            <a:r>
              <a:rPr lang="fi-FI" dirty="0" smtClean="0">
                <a:solidFill>
                  <a:srgbClr val="000000"/>
                </a:solidFill>
              </a:rPr>
              <a:t>Atom </a:t>
            </a:r>
            <a:r>
              <a:rPr lang="fi-FI" dirty="0">
                <a:solidFill>
                  <a:srgbClr val="000000"/>
                </a:solidFill>
              </a:rPr>
              <a:t>Indonesia</a:t>
            </a:r>
          </a:p>
          <a:p>
            <a:pPr marL="342900" indent="-342900" eaLnBrk="1" fontAlgn="t" hangingPunct="1">
              <a:defRPr/>
            </a:pPr>
            <a:r>
              <a:rPr lang="fi-FI" dirty="0">
                <a:solidFill>
                  <a:srgbClr val="000000"/>
                </a:solidFill>
              </a:rPr>
              <a:t>	 http://aij.batan.go.id/index.php/aij/index</a:t>
            </a:r>
          </a:p>
          <a:p>
            <a:pPr eaLnBrk="1" fontAlgn="t" hangingPunct="1">
              <a:defRPr/>
            </a:pPr>
            <a:r>
              <a:rPr lang="id-ID" dirty="0" smtClean="0">
                <a:solidFill>
                  <a:srgbClr val="000000"/>
                </a:solidFill>
              </a:rPr>
              <a:t>6. </a:t>
            </a:r>
            <a:r>
              <a:rPr lang="fi-FI" dirty="0" smtClean="0">
                <a:solidFill>
                  <a:srgbClr val="000000"/>
                </a:solidFill>
              </a:rPr>
              <a:t>Indonesian </a:t>
            </a:r>
            <a:r>
              <a:rPr lang="fi-FI" dirty="0">
                <a:solidFill>
                  <a:srgbClr val="000000"/>
                </a:solidFill>
              </a:rPr>
              <a:t>Journal of Technology</a:t>
            </a:r>
          </a:p>
          <a:p>
            <a:pPr marL="342900" indent="-342900" eaLnBrk="1" fontAlgn="t" hangingPunct="1">
              <a:defRPr/>
            </a:pPr>
            <a:r>
              <a:rPr lang="fi-FI" dirty="0">
                <a:solidFill>
                  <a:srgbClr val="000000"/>
                </a:solidFill>
              </a:rPr>
              <a:t>	</a:t>
            </a:r>
            <a:r>
              <a:rPr lang="fi-FI" dirty="0">
                <a:solidFill>
                  <a:srgbClr val="000000"/>
                </a:solidFill>
                <a:hlinkClick r:id="rId3"/>
              </a:rPr>
              <a:t>http://</a:t>
            </a:r>
            <a:r>
              <a:rPr lang="fi-FI" dirty="0" smtClean="0">
                <a:solidFill>
                  <a:srgbClr val="000000"/>
                </a:solidFill>
                <a:hlinkClick r:id="rId3"/>
              </a:rPr>
              <a:t>www.ijtech.eng.ui.ac.id/index.php/journal</a:t>
            </a:r>
            <a:endParaRPr lang="fi-FI" dirty="0">
              <a:solidFill>
                <a:srgbClr val="000000"/>
              </a:solidFill>
            </a:endParaRPr>
          </a:p>
        </p:txBody>
      </p:sp>
    </p:spTree>
    <p:extLst>
      <p:ext uri="{BB962C8B-B14F-4D97-AF65-F5344CB8AC3E}">
        <p14:creationId xmlns:p14="http://schemas.microsoft.com/office/powerpoint/2010/main" val="259759751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65609378"/>
              </p:ext>
            </p:extLst>
          </p:nvPr>
        </p:nvGraphicFramePr>
        <p:xfrm>
          <a:off x="228600" y="938688"/>
          <a:ext cx="8763000" cy="5614512"/>
        </p:xfrm>
        <a:graphic>
          <a:graphicData uri="http://schemas.openxmlformats.org/drawingml/2006/table">
            <a:tbl>
              <a:tblPr/>
              <a:tblGrid>
                <a:gridCol w="533400"/>
                <a:gridCol w="8229600"/>
              </a:tblGrid>
              <a:tr h="315102">
                <a:tc>
                  <a:txBody>
                    <a:bodyPr/>
                    <a:lstStyle/>
                    <a:p>
                      <a:pPr algn="ctr">
                        <a:lnSpc>
                          <a:spcPct val="115000"/>
                        </a:lnSpc>
                        <a:spcAft>
                          <a:spcPts val="0"/>
                        </a:spcAft>
                      </a:pPr>
                      <a:r>
                        <a:rPr lang="en-US" sz="1400" b="1" dirty="0">
                          <a:latin typeface="Calibri"/>
                          <a:ea typeface="Calibri"/>
                          <a:cs typeface="Times New Roman"/>
                        </a:rPr>
                        <a:t>No</a:t>
                      </a:r>
                      <a:endParaRPr lang="en-US" sz="1400" dirty="0">
                        <a:latin typeface="Calibri"/>
                        <a:ea typeface="Calibri"/>
                        <a:cs typeface="Times New Roman"/>
                      </a:endParaRP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US" sz="1400" b="1" dirty="0" err="1">
                          <a:latin typeface="Calibri"/>
                          <a:ea typeface="Calibri"/>
                          <a:cs typeface="Times New Roman"/>
                        </a:rPr>
                        <a:t>Tahapan</a:t>
                      </a:r>
                      <a:endParaRPr lang="en-US" sz="1400" dirty="0">
                        <a:latin typeface="Calibri"/>
                        <a:ea typeface="Calibri"/>
                        <a:cs typeface="Times New Roman"/>
                      </a:endParaRP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63800">
                <a:tc>
                  <a:txBody>
                    <a:bodyPr/>
                    <a:lstStyle/>
                    <a:p>
                      <a:pPr algn="ctr">
                        <a:lnSpc>
                          <a:spcPct val="115000"/>
                        </a:lnSpc>
                        <a:spcAft>
                          <a:spcPts val="0"/>
                        </a:spcAft>
                      </a:pPr>
                      <a:r>
                        <a:rPr lang="en-US" sz="1600" dirty="0">
                          <a:latin typeface="Calibri"/>
                          <a:ea typeface="Calibri"/>
                          <a:cs typeface="Times New Roman"/>
                        </a:rPr>
                        <a:t>1.</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dirty="0" err="1">
                          <a:latin typeface="Calibri"/>
                          <a:ea typeface="Calibri"/>
                          <a:cs typeface="Times New Roman"/>
                        </a:rPr>
                        <a:t>Menggunakan</a:t>
                      </a:r>
                      <a:r>
                        <a:rPr lang="en-US" sz="1600" dirty="0">
                          <a:latin typeface="Calibri"/>
                          <a:ea typeface="Calibri"/>
                          <a:cs typeface="Times New Roman"/>
                        </a:rPr>
                        <a:t> </a:t>
                      </a:r>
                      <a:r>
                        <a:rPr lang="en-US" sz="1600" dirty="0" err="1">
                          <a:latin typeface="Calibri"/>
                          <a:ea typeface="Calibri"/>
                          <a:cs typeface="Times New Roman"/>
                        </a:rPr>
                        <a:t>Aplikasi</a:t>
                      </a:r>
                      <a:r>
                        <a:rPr lang="en-US" sz="1600" dirty="0">
                          <a:latin typeface="Calibri"/>
                          <a:ea typeface="Calibri"/>
                          <a:cs typeface="Times New Roman"/>
                        </a:rPr>
                        <a:t> </a:t>
                      </a:r>
                      <a:r>
                        <a:rPr lang="en-US" sz="1600" dirty="0" err="1">
                          <a:latin typeface="Calibri"/>
                          <a:ea typeface="Calibri"/>
                          <a:cs typeface="Times New Roman"/>
                        </a:rPr>
                        <a:t>Jurnal</a:t>
                      </a:r>
                      <a:r>
                        <a:rPr lang="en-US" sz="1600" dirty="0">
                          <a:latin typeface="Calibri"/>
                          <a:ea typeface="Calibri"/>
                          <a:cs typeface="Times New Roman"/>
                        </a:rPr>
                        <a:t> </a:t>
                      </a:r>
                      <a:r>
                        <a:rPr lang="en-US" sz="1600" dirty="0" err="1">
                          <a:latin typeface="Calibri"/>
                          <a:ea typeface="Calibri"/>
                          <a:cs typeface="Times New Roman"/>
                        </a:rPr>
                        <a:t>Elektronik</a:t>
                      </a:r>
                      <a:r>
                        <a:rPr lang="en-US" sz="1600" dirty="0">
                          <a:latin typeface="Calibri"/>
                          <a:ea typeface="Calibri"/>
                          <a:cs typeface="Times New Roman"/>
                        </a:rPr>
                        <a:t> (e-Journal) </a:t>
                      </a:r>
                      <a:r>
                        <a:rPr lang="en-US" sz="1600" dirty="0" err="1">
                          <a:latin typeface="Calibri"/>
                          <a:ea typeface="Calibri"/>
                          <a:cs typeface="Times New Roman"/>
                        </a:rPr>
                        <a:t>sesuai</a:t>
                      </a:r>
                      <a:r>
                        <a:rPr lang="en-US" sz="1600" dirty="0">
                          <a:latin typeface="Calibri"/>
                          <a:ea typeface="Calibri"/>
                          <a:cs typeface="Times New Roman"/>
                        </a:rPr>
                        <a:t> </a:t>
                      </a:r>
                      <a:r>
                        <a:rPr lang="en-US" sz="1600" dirty="0" err="1" smtClean="0">
                          <a:latin typeface="Calibri"/>
                          <a:ea typeface="Calibri"/>
                          <a:cs typeface="Times New Roman"/>
                        </a:rPr>
                        <a:t>standar</a:t>
                      </a:r>
                      <a:r>
                        <a:rPr lang="en-US" sz="1600" dirty="0" smtClean="0">
                          <a:latin typeface="Calibri"/>
                          <a:ea typeface="Calibri"/>
                          <a:cs typeface="Times New Roman"/>
                        </a:rPr>
                        <a:t> </a:t>
                      </a:r>
                      <a:r>
                        <a:rPr lang="en-US" sz="1600" dirty="0" err="1">
                          <a:latin typeface="Calibri"/>
                          <a:ea typeface="Calibri"/>
                          <a:cs typeface="Times New Roman"/>
                        </a:rPr>
                        <a:t>penerbitan</a:t>
                      </a:r>
                      <a:r>
                        <a:rPr lang="en-US" sz="1600" dirty="0">
                          <a:latin typeface="Calibri"/>
                          <a:ea typeface="Calibri"/>
                          <a:cs typeface="Times New Roman"/>
                        </a:rPr>
                        <a:t> </a:t>
                      </a:r>
                      <a:r>
                        <a:rPr lang="en-US" sz="1600" dirty="0" err="1">
                          <a:latin typeface="Calibri"/>
                          <a:ea typeface="Calibri"/>
                          <a:cs typeface="Times New Roman"/>
                        </a:rPr>
                        <a:t>jurnal</a:t>
                      </a:r>
                      <a:r>
                        <a:rPr lang="en-US" sz="1600" dirty="0">
                          <a:latin typeface="Calibri"/>
                          <a:ea typeface="Calibri"/>
                          <a:cs typeface="Times New Roman"/>
                        </a:rPr>
                        <a:t> </a:t>
                      </a:r>
                      <a:r>
                        <a:rPr lang="en-US" sz="1600" dirty="0" err="1">
                          <a:latin typeface="Calibri"/>
                          <a:ea typeface="Calibri"/>
                          <a:cs typeface="Times New Roman"/>
                        </a:rPr>
                        <a:t>seperti</a:t>
                      </a:r>
                      <a:r>
                        <a:rPr lang="en-US" sz="1600" dirty="0">
                          <a:latin typeface="Calibri"/>
                          <a:ea typeface="Calibri"/>
                          <a:cs typeface="Times New Roman"/>
                        </a:rPr>
                        <a:t> OJS</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102">
                <a:tc>
                  <a:txBody>
                    <a:bodyPr/>
                    <a:lstStyle/>
                    <a:p>
                      <a:pPr algn="ctr">
                        <a:lnSpc>
                          <a:spcPct val="115000"/>
                        </a:lnSpc>
                        <a:spcAft>
                          <a:spcPts val="0"/>
                        </a:spcAft>
                      </a:pPr>
                      <a:r>
                        <a:rPr lang="en-US" sz="1600">
                          <a:latin typeface="Calibri"/>
                          <a:ea typeface="Calibri"/>
                          <a:cs typeface="Times New Roman"/>
                        </a:rPr>
                        <a:t>2</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en-US" sz="1600" dirty="0" err="1">
                          <a:latin typeface="Calibri"/>
                          <a:ea typeface="Calibri"/>
                          <a:cs typeface="Times New Roman"/>
                        </a:rPr>
                        <a:t>Melengkapi</a:t>
                      </a:r>
                      <a:r>
                        <a:rPr lang="en-US" sz="1600" dirty="0">
                          <a:latin typeface="Calibri"/>
                          <a:ea typeface="Calibri"/>
                          <a:cs typeface="Times New Roman"/>
                        </a:rPr>
                        <a:t>, </a:t>
                      </a:r>
                      <a:r>
                        <a:rPr lang="en-US" sz="1600" dirty="0" err="1">
                          <a:latin typeface="Calibri"/>
                          <a:ea typeface="Calibri"/>
                          <a:cs typeface="Times New Roman"/>
                        </a:rPr>
                        <a:t>Kebijakan</a:t>
                      </a:r>
                      <a:r>
                        <a:rPr lang="en-US" sz="1600" dirty="0">
                          <a:latin typeface="Calibri"/>
                          <a:ea typeface="Calibri"/>
                          <a:cs typeface="Times New Roman"/>
                        </a:rPr>
                        <a:t>, </a:t>
                      </a:r>
                      <a:r>
                        <a:rPr lang="en-US" sz="1600" dirty="0" err="1">
                          <a:latin typeface="Calibri"/>
                          <a:ea typeface="Calibri"/>
                          <a:cs typeface="Times New Roman"/>
                        </a:rPr>
                        <a:t>Ruang</a:t>
                      </a:r>
                      <a:r>
                        <a:rPr lang="en-US" sz="1600" dirty="0">
                          <a:latin typeface="Calibri"/>
                          <a:ea typeface="Calibri"/>
                          <a:cs typeface="Times New Roman"/>
                        </a:rPr>
                        <a:t> </a:t>
                      </a:r>
                      <a:r>
                        <a:rPr lang="en-US" sz="1600" dirty="0" err="1">
                          <a:latin typeface="Calibri"/>
                          <a:ea typeface="Calibri"/>
                          <a:cs typeface="Times New Roman"/>
                        </a:rPr>
                        <a:t>Lingkup</a:t>
                      </a:r>
                      <a:r>
                        <a:rPr lang="en-US" sz="1600" dirty="0">
                          <a:latin typeface="Calibri"/>
                          <a:ea typeface="Calibri"/>
                          <a:cs typeface="Times New Roman"/>
                        </a:rPr>
                        <a:t> </a:t>
                      </a:r>
                      <a:r>
                        <a:rPr lang="en-US" sz="1600" dirty="0" err="1">
                          <a:latin typeface="Calibri"/>
                          <a:ea typeface="Calibri"/>
                          <a:cs typeface="Times New Roman"/>
                        </a:rPr>
                        <a:t>Jurnal</a:t>
                      </a:r>
                      <a:r>
                        <a:rPr lang="en-US" sz="1600" dirty="0">
                          <a:latin typeface="Calibri"/>
                          <a:ea typeface="Calibri"/>
                          <a:cs typeface="Times New Roman"/>
                        </a:rPr>
                        <a:t> </a:t>
                      </a:r>
                      <a:r>
                        <a:rPr lang="en-US" sz="1600" dirty="0" err="1">
                          <a:latin typeface="Calibri"/>
                          <a:ea typeface="Calibri"/>
                          <a:cs typeface="Times New Roman"/>
                        </a:rPr>
                        <a:t>dan</a:t>
                      </a:r>
                      <a:r>
                        <a:rPr lang="en-US" sz="1600" dirty="0">
                          <a:latin typeface="Calibri"/>
                          <a:ea typeface="Calibri"/>
                          <a:cs typeface="Times New Roman"/>
                        </a:rPr>
                        <a:t> Publication Ethics</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15102">
                <a:tc>
                  <a:txBody>
                    <a:bodyPr/>
                    <a:lstStyle/>
                    <a:p>
                      <a:pPr algn="ctr">
                        <a:lnSpc>
                          <a:spcPct val="115000"/>
                        </a:lnSpc>
                        <a:spcAft>
                          <a:spcPts val="0"/>
                        </a:spcAft>
                      </a:pPr>
                      <a:r>
                        <a:rPr lang="en-US" sz="1600" dirty="0">
                          <a:latin typeface="Calibri"/>
                          <a:ea typeface="Calibri"/>
                          <a:cs typeface="Times New Roman"/>
                        </a:rPr>
                        <a:t>3</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600" dirty="0" err="1">
                          <a:latin typeface="Calibri"/>
                          <a:ea typeface="Calibri"/>
                          <a:cs typeface="Times New Roman"/>
                        </a:rPr>
                        <a:t>Memiliki</a:t>
                      </a:r>
                      <a:r>
                        <a:rPr lang="en-US" sz="1600" dirty="0">
                          <a:latin typeface="Calibri"/>
                          <a:ea typeface="Calibri"/>
                          <a:cs typeface="Times New Roman"/>
                        </a:rPr>
                        <a:t> </a:t>
                      </a:r>
                      <a:r>
                        <a:rPr lang="en-US" sz="1600" dirty="0" err="1">
                          <a:latin typeface="Calibri"/>
                          <a:ea typeface="Calibri"/>
                          <a:cs typeface="Times New Roman"/>
                        </a:rPr>
                        <a:t>nomor</a:t>
                      </a:r>
                      <a:r>
                        <a:rPr lang="en-US" sz="1600" dirty="0">
                          <a:latin typeface="Calibri"/>
                          <a:ea typeface="Calibri"/>
                          <a:cs typeface="Times New Roman"/>
                        </a:rPr>
                        <a:t> E-ISSN</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102">
                <a:tc>
                  <a:txBody>
                    <a:bodyPr/>
                    <a:lstStyle/>
                    <a:p>
                      <a:pPr algn="ctr">
                        <a:lnSpc>
                          <a:spcPct val="115000"/>
                        </a:lnSpc>
                        <a:spcAft>
                          <a:spcPts val="0"/>
                        </a:spcAft>
                      </a:pPr>
                      <a:r>
                        <a:rPr lang="en-US" sz="1600" dirty="0">
                          <a:latin typeface="Calibri"/>
                          <a:ea typeface="Calibri"/>
                          <a:cs typeface="Times New Roman"/>
                        </a:rPr>
                        <a:t>4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en-US" sz="1600" dirty="0" err="1">
                          <a:latin typeface="Calibri"/>
                          <a:ea typeface="Calibri"/>
                          <a:cs typeface="Times New Roman"/>
                        </a:rPr>
                        <a:t>Melengkapi</a:t>
                      </a:r>
                      <a:r>
                        <a:rPr lang="en-US" sz="1600" dirty="0">
                          <a:latin typeface="Calibri"/>
                          <a:ea typeface="Calibri"/>
                          <a:cs typeface="Times New Roman"/>
                        </a:rPr>
                        <a:t> </a:t>
                      </a:r>
                      <a:r>
                        <a:rPr lang="en-US" sz="1600" i="1" dirty="0">
                          <a:latin typeface="Calibri"/>
                          <a:ea typeface="Calibri"/>
                          <a:cs typeface="Times New Roman"/>
                        </a:rPr>
                        <a:t>Back Issue </a:t>
                      </a:r>
                      <a:r>
                        <a:rPr lang="en-US" sz="1600" dirty="0">
                          <a:latin typeface="Calibri"/>
                          <a:ea typeface="Calibri"/>
                          <a:cs typeface="Times New Roman"/>
                        </a:rPr>
                        <a:t>(</a:t>
                      </a:r>
                      <a:r>
                        <a:rPr lang="en-US" sz="1600" dirty="0" err="1">
                          <a:latin typeface="Calibri"/>
                          <a:ea typeface="Calibri"/>
                          <a:cs typeface="Times New Roman"/>
                        </a:rPr>
                        <a:t>terbitan</a:t>
                      </a:r>
                      <a:r>
                        <a:rPr lang="en-US" sz="1600" dirty="0">
                          <a:latin typeface="Calibri"/>
                          <a:ea typeface="Calibri"/>
                          <a:cs typeface="Times New Roman"/>
                        </a:rPr>
                        <a:t> lama)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15102">
                <a:tc>
                  <a:txBody>
                    <a:bodyPr/>
                    <a:lstStyle/>
                    <a:p>
                      <a:pPr algn="ctr">
                        <a:lnSpc>
                          <a:spcPct val="115000"/>
                        </a:lnSpc>
                        <a:spcAft>
                          <a:spcPts val="0"/>
                        </a:spcAft>
                      </a:pPr>
                      <a:r>
                        <a:rPr lang="en-US" sz="1600" dirty="0">
                          <a:latin typeface="Calibri"/>
                          <a:ea typeface="Calibri"/>
                          <a:cs typeface="Times New Roman"/>
                        </a:rPr>
                        <a:t>5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600" dirty="0" err="1">
                          <a:latin typeface="Calibri"/>
                          <a:ea typeface="Calibri"/>
                          <a:cs typeface="Times New Roman"/>
                        </a:rPr>
                        <a:t>Mencantumkan</a:t>
                      </a:r>
                      <a:r>
                        <a:rPr lang="en-US" sz="1600" dirty="0">
                          <a:latin typeface="Calibri"/>
                          <a:ea typeface="Calibri"/>
                          <a:cs typeface="Times New Roman"/>
                        </a:rPr>
                        <a:t> </a:t>
                      </a:r>
                      <a:r>
                        <a:rPr lang="en-US" sz="1600" dirty="0" err="1">
                          <a:latin typeface="Calibri"/>
                          <a:ea typeface="Calibri"/>
                          <a:cs typeface="Times New Roman"/>
                        </a:rPr>
                        <a:t>Alamat</a:t>
                      </a:r>
                      <a:r>
                        <a:rPr lang="en-US" sz="1600" dirty="0">
                          <a:latin typeface="Calibri"/>
                          <a:ea typeface="Calibri"/>
                          <a:cs typeface="Times New Roman"/>
                        </a:rPr>
                        <a:t>,  </a:t>
                      </a:r>
                      <a:r>
                        <a:rPr lang="en-US" sz="1600" dirty="0" err="1">
                          <a:latin typeface="Calibri"/>
                          <a:ea typeface="Calibri"/>
                          <a:cs typeface="Times New Roman"/>
                        </a:rPr>
                        <a:t>Manajemen</a:t>
                      </a:r>
                      <a:r>
                        <a:rPr lang="en-US" sz="1600" dirty="0">
                          <a:latin typeface="Calibri"/>
                          <a:ea typeface="Calibri"/>
                          <a:cs typeface="Times New Roman"/>
                        </a:rPr>
                        <a:t> </a:t>
                      </a:r>
                      <a:r>
                        <a:rPr lang="en-US" sz="1600" dirty="0" err="1">
                          <a:latin typeface="Calibri"/>
                          <a:ea typeface="Calibri"/>
                          <a:cs typeface="Times New Roman"/>
                        </a:rPr>
                        <a:t>Pengelola</a:t>
                      </a:r>
                      <a:r>
                        <a:rPr lang="en-US" sz="1600" dirty="0">
                          <a:latin typeface="Calibri"/>
                          <a:ea typeface="Calibri"/>
                          <a:cs typeface="Times New Roman"/>
                        </a:rPr>
                        <a:t> </a:t>
                      </a:r>
                      <a:r>
                        <a:rPr lang="en-US" sz="1600" dirty="0" err="1">
                          <a:latin typeface="Calibri"/>
                          <a:ea typeface="Calibri"/>
                          <a:cs typeface="Times New Roman"/>
                        </a:rPr>
                        <a:t>Secara</a:t>
                      </a:r>
                      <a:r>
                        <a:rPr lang="en-US" sz="1600" dirty="0">
                          <a:latin typeface="Calibri"/>
                          <a:ea typeface="Calibri"/>
                          <a:cs typeface="Times New Roman"/>
                        </a:rPr>
                        <a:t> </a:t>
                      </a:r>
                      <a:r>
                        <a:rPr lang="en-US" sz="1600" dirty="0" err="1">
                          <a:latin typeface="Calibri"/>
                          <a:ea typeface="Calibri"/>
                          <a:cs typeface="Times New Roman"/>
                        </a:rPr>
                        <a:t>Lengkap</a:t>
                      </a:r>
                      <a:r>
                        <a:rPr lang="en-US" sz="1600" dirty="0">
                          <a:latin typeface="Calibri"/>
                          <a:ea typeface="Calibri"/>
                          <a:cs typeface="Times New Roman"/>
                        </a:rPr>
                        <a:t>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465">
                <a:tc>
                  <a:txBody>
                    <a:bodyPr/>
                    <a:lstStyle/>
                    <a:p>
                      <a:pPr algn="ctr">
                        <a:lnSpc>
                          <a:spcPct val="115000"/>
                        </a:lnSpc>
                        <a:spcAft>
                          <a:spcPts val="0"/>
                        </a:spcAft>
                      </a:pPr>
                      <a:r>
                        <a:rPr lang="en-US" sz="1600" dirty="0">
                          <a:latin typeface="Calibri"/>
                          <a:ea typeface="Calibri"/>
                          <a:cs typeface="Times New Roman"/>
                        </a:rPr>
                        <a:t>6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en-US" sz="1600" dirty="0" err="1">
                          <a:latin typeface="Calibri"/>
                          <a:ea typeface="Calibri"/>
                          <a:cs typeface="Times New Roman"/>
                        </a:rPr>
                        <a:t>Mencantumkan</a:t>
                      </a:r>
                      <a:r>
                        <a:rPr lang="en-US" sz="1600" dirty="0">
                          <a:latin typeface="Calibri"/>
                          <a:ea typeface="Calibri"/>
                          <a:cs typeface="Times New Roman"/>
                        </a:rPr>
                        <a:t> Editorial Board </a:t>
                      </a:r>
                      <a:r>
                        <a:rPr lang="en-US" sz="1600" dirty="0" err="1">
                          <a:latin typeface="Calibri"/>
                          <a:ea typeface="Calibri"/>
                          <a:cs typeface="Times New Roman"/>
                        </a:rPr>
                        <a:t>Beserta</a:t>
                      </a:r>
                      <a:r>
                        <a:rPr lang="en-US" sz="1600" dirty="0">
                          <a:latin typeface="Calibri"/>
                          <a:ea typeface="Calibri"/>
                          <a:cs typeface="Times New Roman"/>
                        </a:rPr>
                        <a:t> </a:t>
                      </a:r>
                      <a:r>
                        <a:rPr lang="en-US" sz="1600" dirty="0" err="1">
                          <a:latin typeface="Calibri"/>
                          <a:ea typeface="Calibri"/>
                          <a:cs typeface="Times New Roman"/>
                        </a:rPr>
                        <a:t>Identitasnya</a:t>
                      </a:r>
                      <a:r>
                        <a:rPr lang="en-US" sz="1600" dirty="0">
                          <a:latin typeface="Calibri"/>
                          <a:ea typeface="Calibri"/>
                          <a:cs typeface="Times New Roman"/>
                        </a:rPr>
                        <a:t> </a:t>
                      </a:r>
                      <a:r>
                        <a:rPr lang="en-US" sz="1600" dirty="0" err="1">
                          <a:latin typeface="Calibri"/>
                          <a:ea typeface="Calibri"/>
                          <a:cs typeface="Times New Roman"/>
                        </a:rPr>
                        <a:t>termasuk</a:t>
                      </a:r>
                      <a:r>
                        <a:rPr lang="en-US" sz="1600" dirty="0">
                          <a:latin typeface="Calibri"/>
                          <a:ea typeface="Calibri"/>
                          <a:cs typeface="Times New Roman"/>
                        </a:rPr>
                        <a:t> </a:t>
                      </a:r>
                      <a:r>
                        <a:rPr lang="en-US" sz="1600" dirty="0" err="1">
                          <a:latin typeface="Calibri"/>
                          <a:ea typeface="Calibri"/>
                          <a:cs typeface="Times New Roman"/>
                        </a:rPr>
                        <a:t>didalamnya</a:t>
                      </a:r>
                      <a:r>
                        <a:rPr lang="en-US" sz="1600" dirty="0">
                          <a:latin typeface="Calibri"/>
                          <a:ea typeface="Calibri"/>
                          <a:cs typeface="Times New Roman"/>
                        </a:rPr>
                        <a:t> </a:t>
                      </a:r>
                      <a:r>
                        <a:rPr lang="en-US" sz="1600" dirty="0" err="1">
                          <a:latin typeface="Calibri"/>
                          <a:ea typeface="Calibri"/>
                          <a:cs typeface="Times New Roman"/>
                        </a:rPr>
                        <a:t>Sitasi</a:t>
                      </a:r>
                      <a:r>
                        <a:rPr lang="en-US" sz="1600" dirty="0">
                          <a:latin typeface="Calibri"/>
                          <a:ea typeface="Calibri"/>
                          <a:cs typeface="Times New Roman"/>
                        </a:rPr>
                        <a:t> </a:t>
                      </a:r>
                      <a:r>
                        <a:rPr lang="en-US" sz="1600" dirty="0" err="1">
                          <a:latin typeface="Calibri"/>
                          <a:ea typeface="Calibri"/>
                          <a:cs typeface="Times New Roman"/>
                        </a:rPr>
                        <a:t>dari</a:t>
                      </a:r>
                      <a:r>
                        <a:rPr lang="en-US" sz="1600" dirty="0">
                          <a:latin typeface="Calibri"/>
                          <a:ea typeface="Calibri"/>
                          <a:cs typeface="Times New Roman"/>
                        </a:rPr>
                        <a:t> editor </a:t>
                      </a:r>
                      <a:r>
                        <a:rPr lang="en-US" sz="1600" dirty="0" err="1">
                          <a:latin typeface="Calibri"/>
                          <a:ea typeface="Calibri"/>
                          <a:cs typeface="Times New Roman"/>
                        </a:rPr>
                        <a:t>pengelola</a:t>
                      </a:r>
                      <a:r>
                        <a:rPr lang="en-US" sz="1600" dirty="0">
                          <a:latin typeface="Calibri"/>
                          <a:ea typeface="Calibri"/>
                          <a:cs typeface="Times New Roman"/>
                        </a:rPr>
                        <a:t> </a:t>
                      </a:r>
                      <a:r>
                        <a:rPr lang="en-US" sz="1600" dirty="0" err="1">
                          <a:latin typeface="Calibri"/>
                          <a:ea typeface="Calibri"/>
                          <a:cs typeface="Times New Roman"/>
                        </a:rPr>
                        <a:t>jurnal</a:t>
                      </a:r>
                      <a:r>
                        <a:rPr lang="en-US" sz="1600" dirty="0">
                          <a:latin typeface="Calibri"/>
                          <a:ea typeface="Calibri"/>
                          <a:cs typeface="Times New Roman"/>
                        </a:rPr>
                        <a:t> </a:t>
                      </a:r>
                      <a:r>
                        <a:rPr lang="en-US" sz="1600" dirty="0" err="1">
                          <a:latin typeface="Calibri"/>
                          <a:ea typeface="Calibri"/>
                          <a:cs typeface="Times New Roman"/>
                        </a:rPr>
                        <a:t>dalam</a:t>
                      </a:r>
                      <a:r>
                        <a:rPr lang="en-US" sz="1600" dirty="0">
                          <a:latin typeface="Calibri"/>
                          <a:ea typeface="Calibri"/>
                          <a:cs typeface="Times New Roman"/>
                        </a:rPr>
                        <a:t> </a:t>
                      </a:r>
                      <a:r>
                        <a:rPr lang="en-US" sz="1600" dirty="0" err="1">
                          <a:latin typeface="Calibri"/>
                          <a:ea typeface="Calibri"/>
                          <a:cs typeface="Times New Roman"/>
                        </a:rPr>
                        <a:t>bentuk</a:t>
                      </a:r>
                      <a:r>
                        <a:rPr lang="en-US" sz="1600" dirty="0">
                          <a:latin typeface="Calibri"/>
                          <a:ea typeface="Calibri"/>
                          <a:cs typeface="Times New Roman"/>
                        </a:rPr>
                        <a:t> H-</a:t>
                      </a:r>
                      <a:r>
                        <a:rPr lang="en-US" sz="1600" dirty="0" err="1">
                          <a:latin typeface="Calibri"/>
                          <a:ea typeface="Calibri"/>
                          <a:cs typeface="Times New Roman"/>
                        </a:rPr>
                        <a:t>indeks</a:t>
                      </a:r>
                      <a:r>
                        <a:rPr lang="en-US" sz="1600" dirty="0">
                          <a:latin typeface="Calibri"/>
                          <a:ea typeface="Calibri"/>
                          <a:cs typeface="Times New Roman"/>
                        </a:rPr>
                        <a:t> </a:t>
                      </a:r>
                      <a:r>
                        <a:rPr lang="en-US" sz="1600" dirty="0" err="1">
                          <a:latin typeface="Calibri"/>
                          <a:ea typeface="Calibri"/>
                          <a:cs typeface="Times New Roman"/>
                        </a:rPr>
                        <a:t>dan</a:t>
                      </a:r>
                      <a:r>
                        <a:rPr lang="en-US" sz="1600" dirty="0">
                          <a:latin typeface="Calibri"/>
                          <a:ea typeface="Calibri"/>
                          <a:cs typeface="Times New Roman"/>
                        </a:rPr>
                        <a:t> </a:t>
                      </a:r>
                      <a:r>
                        <a:rPr lang="en-US" sz="1600" dirty="0" err="1">
                          <a:latin typeface="Calibri"/>
                          <a:ea typeface="Calibri"/>
                          <a:cs typeface="Times New Roman"/>
                        </a:rPr>
                        <a:t>i-indeks</a:t>
                      </a:r>
                      <a:endParaRPr lang="en-US" sz="1600" dirty="0">
                        <a:latin typeface="Calibri"/>
                        <a:ea typeface="Calibri"/>
                        <a:cs typeface="Times New Roman"/>
                      </a:endParaRP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69221">
                <a:tc>
                  <a:txBody>
                    <a:bodyPr/>
                    <a:lstStyle/>
                    <a:p>
                      <a:pPr algn="ctr">
                        <a:lnSpc>
                          <a:spcPct val="115000"/>
                        </a:lnSpc>
                        <a:spcAft>
                          <a:spcPts val="0"/>
                        </a:spcAft>
                      </a:pPr>
                      <a:r>
                        <a:rPr lang="en-US" sz="1600" dirty="0">
                          <a:latin typeface="Calibri"/>
                          <a:ea typeface="Calibri"/>
                          <a:cs typeface="Times New Roman"/>
                        </a:rPr>
                        <a:t>7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600" dirty="0" err="1">
                          <a:latin typeface="Calibri"/>
                          <a:ea typeface="Calibri"/>
                          <a:cs typeface="Times New Roman"/>
                        </a:rPr>
                        <a:t>Memasukkan</a:t>
                      </a:r>
                      <a:r>
                        <a:rPr lang="en-US" sz="1600" dirty="0">
                          <a:latin typeface="Calibri"/>
                          <a:ea typeface="Calibri"/>
                          <a:cs typeface="Times New Roman"/>
                        </a:rPr>
                        <a:t> </a:t>
                      </a:r>
                      <a:r>
                        <a:rPr lang="en-US" sz="1600" dirty="0" err="1">
                          <a:latin typeface="Calibri"/>
                          <a:ea typeface="Calibri"/>
                          <a:cs typeface="Times New Roman"/>
                        </a:rPr>
                        <a:t>pedoman</a:t>
                      </a:r>
                      <a:r>
                        <a:rPr lang="en-US" sz="1600" dirty="0">
                          <a:latin typeface="Calibri"/>
                          <a:ea typeface="Calibri"/>
                          <a:cs typeface="Times New Roman"/>
                        </a:rPr>
                        <a:t> </a:t>
                      </a:r>
                      <a:r>
                        <a:rPr lang="en-US" sz="1600" dirty="0" err="1">
                          <a:latin typeface="Calibri"/>
                          <a:ea typeface="Calibri"/>
                          <a:cs typeface="Times New Roman"/>
                        </a:rPr>
                        <a:t>penulisan</a:t>
                      </a:r>
                      <a:r>
                        <a:rPr lang="en-US" sz="1600" dirty="0">
                          <a:latin typeface="Calibri"/>
                          <a:ea typeface="Calibri"/>
                          <a:cs typeface="Times New Roman"/>
                        </a:rPr>
                        <a:t> </a:t>
                      </a:r>
                      <a:r>
                        <a:rPr lang="en-US" sz="1600" dirty="0" err="1" smtClean="0">
                          <a:latin typeface="Calibri"/>
                          <a:ea typeface="Calibri"/>
                          <a:cs typeface="Times New Roman"/>
                        </a:rPr>
                        <a:t>dan</a:t>
                      </a:r>
                      <a:r>
                        <a:rPr lang="en-US" sz="1600" baseline="0" dirty="0" smtClean="0">
                          <a:latin typeface="Calibri"/>
                          <a:ea typeface="Calibri"/>
                          <a:cs typeface="Times New Roman"/>
                        </a:rPr>
                        <a:t> </a:t>
                      </a:r>
                      <a:r>
                        <a:rPr lang="en-US" sz="1600" i="1" dirty="0" err="1" smtClean="0">
                          <a:latin typeface="Calibri"/>
                          <a:ea typeface="Calibri"/>
                          <a:cs typeface="Times New Roman"/>
                        </a:rPr>
                        <a:t>template</a:t>
                      </a:r>
                      <a:r>
                        <a:rPr lang="en-US" sz="1600" dirty="0" err="1" smtClean="0">
                          <a:latin typeface="Calibri"/>
                          <a:ea typeface="Calibri"/>
                          <a:cs typeface="Times New Roman"/>
                        </a:rPr>
                        <a:t>nya</a:t>
                      </a:r>
                      <a:r>
                        <a:rPr lang="en-US" sz="1600" dirty="0" smtClean="0">
                          <a:latin typeface="Calibri"/>
                          <a:ea typeface="Calibri"/>
                          <a:cs typeface="Times New Roman"/>
                        </a:rPr>
                        <a:t> </a:t>
                      </a:r>
                      <a:r>
                        <a:rPr lang="en-US" sz="1600" dirty="0" err="1" smtClean="0">
                          <a:latin typeface="Calibri"/>
                          <a:ea typeface="Calibri"/>
                          <a:cs typeface="Times New Roman"/>
                        </a:rPr>
                        <a:t>serta</a:t>
                      </a:r>
                      <a:r>
                        <a:rPr lang="en-US" sz="1600" dirty="0" smtClean="0">
                          <a:latin typeface="Calibri"/>
                          <a:ea typeface="Calibri"/>
                          <a:cs typeface="Times New Roman"/>
                        </a:rPr>
                        <a:t> </a:t>
                      </a:r>
                      <a:r>
                        <a:rPr lang="en-US" sz="1600" dirty="0" err="1" smtClean="0">
                          <a:latin typeface="Calibri"/>
                          <a:ea typeface="Calibri"/>
                          <a:cs typeface="Times New Roman"/>
                        </a:rPr>
                        <a:t>penggunaan</a:t>
                      </a:r>
                      <a:r>
                        <a:rPr lang="en-US" sz="1600" dirty="0" smtClean="0">
                          <a:latin typeface="Calibri"/>
                          <a:ea typeface="Calibri"/>
                          <a:cs typeface="Times New Roman"/>
                        </a:rPr>
                        <a:t> </a:t>
                      </a:r>
                      <a:r>
                        <a:rPr lang="en-US" sz="1600" dirty="0" err="1">
                          <a:latin typeface="Calibri"/>
                          <a:ea typeface="Calibri"/>
                          <a:cs typeface="Times New Roman"/>
                        </a:rPr>
                        <a:t>aplikasi</a:t>
                      </a:r>
                      <a:r>
                        <a:rPr lang="en-US" sz="1600" dirty="0">
                          <a:latin typeface="Calibri"/>
                          <a:ea typeface="Calibri"/>
                          <a:cs typeface="Times New Roman"/>
                        </a:rPr>
                        <a:t> </a:t>
                      </a:r>
                      <a:r>
                        <a:rPr lang="en-US" sz="1600" dirty="0" err="1">
                          <a:latin typeface="Calibri"/>
                          <a:ea typeface="Calibri"/>
                          <a:cs typeface="Times New Roman"/>
                        </a:rPr>
                        <a:t>referensi</a:t>
                      </a:r>
                      <a:r>
                        <a:rPr lang="en-US" sz="1600" dirty="0">
                          <a:latin typeface="Calibri"/>
                          <a:ea typeface="Calibri"/>
                          <a:cs typeface="Times New Roman"/>
                        </a:rPr>
                        <a:t>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465">
                <a:tc>
                  <a:txBody>
                    <a:bodyPr/>
                    <a:lstStyle/>
                    <a:p>
                      <a:pPr algn="ctr">
                        <a:lnSpc>
                          <a:spcPct val="115000"/>
                        </a:lnSpc>
                        <a:spcAft>
                          <a:spcPts val="0"/>
                        </a:spcAft>
                      </a:pPr>
                      <a:r>
                        <a:rPr lang="en-US" sz="1600" dirty="0">
                          <a:latin typeface="Calibri"/>
                          <a:ea typeface="Calibri"/>
                          <a:cs typeface="Times New Roman"/>
                        </a:rPr>
                        <a:t>8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en-US" sz="1600" dirty="0" err="1">
                          <a:latin typeface="Calibri"/>
                          <a:ea typeface="Calibri"/>
                          <a:cs typeface="Times New Roman"/>
                        </a:rPr>
                        <a:t>Menyediakan</a:t>
                      </a:r>
                      <a:r>
                        <a:rPr lang="en-US" sz="1600" dirty="0">
                          <a:latin typeface="Calibri"/>
                          <a:ea typeface="Calibri"/>
                          <a:cs typeface="Times New Roman"/>
                        </a:rPr>
                        <a:t> </a:t>
                      </a:r>
                      <a:r>
                        <a:rPr lang="en-US" sz="1600" dirty="0" err="1">
                          <a:latin typeface="Calibri"/>
                          <a:ea typeface="Calibri"/>
                          <a:cs typeface="Times New Roman"/>
                        </a:rPr>
                        <a:t>pedoman</a:t>
                      </a:r>
                      <a:r>
                        <a:rPr lang="en-US" sz="1600" dirty="0">
                          <a:latin typeface="Calibri"/>
                          <a:ea typeface="Calibri"/>
                          <a:cs typeface="Times New Roman"/>
                        </a:rPr>
                        <a:t> </a:t>
                      </a:r>
                      <a:r>
                        <a:rPr lang="en-US" sz="1600" dirty="0" err="1">
                          <a:latin typeface="Calibri"/>
                          <a:ea typeface="Calibri"/>
                          <a:cs typeface="Times New Roman"/>
                        </a:rPr>
                        <a:t>untuk</a:t>
                      </a:r>
                      <a:r>
                        <a:rPr lang="en-US" sz="1600" dirty="0">
                          <a:latin typeface="Calibri"/>
                          <a:ea typeface="Calibri"/>
                          <a:cs typeface="Times New Roman"/>
                        </a:rPr>
                        <a:t> editor, </a:t>
                      </a:r>
                      <a:r>
                        <a:rPr lang="en-US" sz="1600" dirty="0" err="1">
                          <a:latin typeface="Calibri"/>
                          <a:ea typeface="Calibri"/>
                          <a:cs typeface="Times New Roman"/>
                        </a:rPr>
                        <a:t>mitra</a:t>
                      </a:r>
                      <a:r>
                        <a:rPr lang="en-US" sz="1600" dirty="0">
                          <a:latin typeface="Calibri"/>
                          <a:ea typeface="Calibri"/>
                          <a:cs typeface="Times New Roman"/>
                        </a:rPr>
                        <a:t> </a:t>
                      </a:r>
                      <a:r>
                        <a:rPr lang="en-US" sz="1600" dirty="0" err="1">
                          <a:latin typeface="Calibri"/>
                          <a:ea typeface="Calibri"/>
                          <a:cs typeface="Times New Roman"/>
                        </a:rPr>
                        <a:t>bestari</a:t>
                      </a:r>
                      <a:r>
                        <a:rPr lang="en-US" sz="1600" dirty="0">
                          <a:latin typeface="Calibri"/>
                          <a:ea typeface="Calibri"/>
                          <a:cs typeface="Times New Roman"/>
                        </a:rPr>
                        <a:t>, </a:t>
                      </a:r>
                      <a:r>
                        <a:rPr lang="en-US" sz="1600" dirty="0" err="1">
                          <a:latin typeface="Calibri"/>
                          <a:ea typeface="Calibri"/>
                          <a:cs typeface="Times New Roman"/>
                        </a:rPr>
                        <a:t>penulis</a:t>
                      </a:r>
                      <a:r>
                        <a:rPr lang="en-US" sz="1600" dirty="0">
                          <a:latin typeface="Calibri"/>
                          <a:ea typeface="Calibri"/>
                          <a:cs typeface="Times New Roman"/>
                        </a:rPr>
                        <a:t> </a:t>
                      </a:r>
                      <a:r>
                        <a:rPr lang="en-US" sz="1600" dirty="0" err="1">
                          <a:latin typeface="Calibri"/>
                          <a:ea typeface="Calibri"/>
                          <a:cs typeface="Times New Roman"/>
                        </a:rPr>
                        <a:t>dan</a:t>
                      </a:r>
                      <a:r>
                        <a:rPr lang="en-US" sz="1600" dirty="0">
                          <a:latin typeface="Calibri"/>
                          <a:ea typeface="Calibri"/>
                          <a:cs typeface="Times New Roman"/>
                        </a:rPr>
                        <a:t> </a:t>
                      </a:r>
                      <a:r>
                        <a:rPr lang="en-US" sz="1600" dirty="0" err="1">
                          <a:latin typeface="Calibri"/>
                          <a:ea typeface="Calibri"/>
                          <a:cs typeface="Times New Roman"/>
                        </a:rPr>
                        <a:t>pembaca</a:t>
                      </a:r>
                      <a:r>
                        <a:rPr lang="en-US" sz="1600" dirty="0">
                          <a:latin typeface="Calibri"/>
                          <a:ea typeface="Calibri"/>
                          <a:cs typeface="Times New Roman"/>
                        </a:rPr>
                        <a:t>, </a:t>
                      </a:r>
                      <a:r>
                        <a:rPr lang="en-US" sz="1600" dirty="0" err="1">
                          <a:latin typeface="Calibri"/>
                          <a:ea typeface="Calibri"/>
                          <a:cs typeface="Times New Roman"/>
                        </a:rPr>
                        <a:t>secara</a:t>
                      </a:r>
                      <a:r>
                        <a:rPr lang="en-US" sz="1600" dirty="0">
                          <a:latin typeface="Calibri"/>
                          <a:ea typeface="Calibri"/>
                          <a:cs typeface="Times New Roman"/>
                        </a:rPr>
                        <a:t> </a:t>
                      </a:r>
                      <a:r>
                        <a:rPr lang="en-US" sz="1600" dirty="0" err="1">
                          <a:latin typeface="Calibri"/>
                          <a:ea typeface="Calibri"/>
                          <a:cs typeface="Times New Roman"/>
                        </a:rPr>
                        <a:t>singkat</a:t>
                      </a:r>
                      <a:r>
                        <a:rPr lang="en-US" sz="1600" dirty="0">
                          <a:latin typeface="Calibri"/>
                          <a:ea typeface="Calibri"/>
                          <a:cs typeface="Times New Roman"/>
                        </a:rPr>
                        <a:t>, </a:t>
                      </a:r>
                      <a:r>
                        <a:rPr lang="en-US" sz="1600" dirty="0" err="1">
                          <a:latin typeface="Calibri"/>
                          <a:ea typeface="Calibri"/>
                          <a:cs typeface="Times New Roman"/>
                        </a:rPr>
                        <a:t>padat</a:t>
                      </a:r>
                      <a:r>
                        <a:rPr lang="en-US" sz="1600" dirty="0">
                          <a:latin typeface="Calibri"/>
                          <a:ea typeface="Calibri"/>
                          <a:cs typeface="Times New Roman"/>
                        </a:rPr>
                        <a:t> </a:t>
                      </a:r>
                      <a:r>
                        <a:rPr lang="en-US" sz="1600" dirty="0" err="1">
                          <a:latin typeface="Calibri"/>
                          <a:ea typeface="Calibri"/>
                          <a:cs typeface="Times New Roman"/>
                        </a:rPr>
                        <a:t>dan</a:t>
                      </a:r>
                      <a:r>
                        <a:rPr lang="en-US" sz="1600" dirty="0">
                          <a:latin typeface="Calibri"/>
                          <a:ea typeface="Calibri"/>
                          <a:cs typeface="Times New Roman"/>
                        </a:rPr>
                        <a:t> </a:t>
                      </a:r>
                      <a:r>
                        <a:rPr lang="en-US" sz="1600" dirty="0" err="1">
                          <a:latin typeface="Calibri"/>
                          <a:ea typeface="Calibri"/>
                          <a:cs typeface="Times New Roman"/>
                        </a:rPr>
                        <a:t>mudah</a:t>
                      </a:r>
                      <a:r>
                        <a:rPr lang="en-US" sz="1600" dirty="0">
                          <a:latin typeface="Calibri"/>
                          <a:ea typeface="Calibri"/>
                          <a:cs typeface="Times New Roman"/>
                        </a:rPr>
                        <a:t> </a:t>
                      </a:r>
                      <a:r>
                        <a:rPr lang="en-US" sz="1600" dirty="0" err="1">
                          <a:latin typeface="Calibri"/>
                          <a:ea typeface="Calibri"/>
                          <a:cs typeface="Times New Roman"/>
                        </a:rPr>
                        <a:t>dimengerti</a:t>
                      </a:r>
                      <a:r>
                        <a:rPr lang="en-US" sz="1600" dirty="0">
                          <a:latin typeface="Calibri"/>
                          <a:ea typeface="Calibri"/>
                          <a:cs typeface="Times New Roman"/>
                        </a:rPr>
                        <a:t>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63800">
                <a:tc>
                  <a:txBody>
                    <a:bodyPr/>
                    <a:lstStyle/>
                    <a:p>
                      <a:pPr algn="ctr">
                        <a:lnSpc>
                          <a:spcPct val="115000"/>
                        </a:lnSpc>
                        <a:spcAft>
                          <a:spcPts val="0"/>
                        </a:spcAft>
                      </a:pPr>
                      <a:r>
                        <a:rPr lang="en-US" sz="1600" dirty="0">
                          <a:latin typeface="Calibri"/>
                          <a:ea typeface="Calibri"/>
                          <a:cs typeface="Times New Roman"/>
                        </a:rPr>
                        <a:t>9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600" dirty="0" err="1">
                          <a:latin typeface="Calibri"/>
                          <a:ea typeface="Calibri"/>
                          <a:cs typeface="Times New Roman"/>
                        </a:rPr>
                        <a:t>Melengkapi</a:t>
                      </a:r>
                      <a:r>
                        <a:rPr lang="en-US" sz="1600" dirty="0">
                          <a:latin typeface="Calibri"/>
                          <a:ea typeface="Calibri"/>
                          <a:cs typeface="Times New Roman"/>
                        </a:rPr>
                        <a:t> </a:t>
                      </a:r>
                      <a:r>
                        <a:rPr lang="en-US" sz="1600" dirty="0" err="1">
                          <a:latin typeface="Calibri"/>
                          <a:ea typeface="Calibri"/>
                          <a:cs typeface="Times New Roman"/>
                        </a:rPr>
                        <a:t>setiap</a:t>
                      </a:r>
                      <a:r>
                        <a:rPr lang="en-US" sz="1600" dirty="0">
                          <a:latin typeface="Calibri"/>
                          <a:ea typeface="Calibri"/>
                          <a:cs typeface="Times New Roman"/>
                        </a:rPr>
                        <a:t> </a:t>
                      </a:r>
                      <a:r>
                        <a:rPr lang="en-US" sz="1600" dirty="0" err="1">
                          <a:latin typeface="Calibri"/>
                          <a:ea typeface="Calibri"/>
                          <a:cs typeface="Times New Roman"/>
                        </a:rPr>
                        <a:t>fitur</a:t>
                      </a:r>
                      <a:r>
                        <a:rPr lang="en-US" sz="1600" dirty="0">
                          <a:latin typeface="Calibri"/>
                          <a:ea typeface="Calibri"/>
                          <a:cs typeface="Times New Roman"/>
                        </a:rPr>
                        <a:t> yang </a:t>
                      </a:r>
                      <a:r>
                        <a:rPr lang="en-US" sz="1600" dirty="0" err="1">
                          <a:latin typeface="Calibri"/>
                          <a:ea typeface="Calibri"/>
                          <a:cs typeface="Times New Roman"/>
                        </a:rPr>
                        <a:t>ada</a:t>
                      </a:r>
                      <a:r>
                        <a:rPr lang="en-US" sz="1600" dirty="0">
                          <a:latin typeface="Calibri"/>
                          <a:ea typeface="Calibri"/>
                          <a:cs typeface="Times New Roman"/>
                        </a:rPr>
                        <a:t>, </a:t>
                      </a:r>
                      <a:r>
                        <a:rPr lang="en-US" sz="1600" dirty="0" err="1">
                          <a:latin typeface="Calibri"/>
                          <a:ea typeface="Calibri"/>
                          <a:cs typeface="Times New Roman"/>
                        </a:rPr>
                        <a:t>seperti</a:t>
                      </a:r>
                      <a:r>
                        <a:rPr lang="en-US" sz="1600" dirty="0">
                          <a:latin typeface="Calibri"/>
                          <a:ea typeface="Calibri"/>
                          <a:cs typeface="Times New Roman"/>
                        </a:rPr>
                        <a:t> </a:t>
                      </a:r>
                      <a:r>
                        <a:rPr lang="en-US" sz="1600" dirty="0" err="1">
                          <a:latin typeface="Calibri"/>
                          <a:ea typeface="Calibri"/>
                          <a:cs typeface="Times New Roman"/>
                        </a:rPr>
                        <a:t>statistik</a:t>
                      </a:r>
                      <a:r>
                        <a:rPr lang="en-US" sz="1600" dirty="0">
                          <a:latin typeface="Calibri"/>
                          <a:ea typeface="Calibri"/>
                          <a:cs typeface="Times New Roman"/>
                        </a:rPr>
                        <a:t> </a:t>
                      </a:r>
                      <a:r>
                        <a:rPr lang="en-US" sz="1600" dirty="0" err="1">
                          <a:latin typeface="Calibri"/>
                          <a:ea typeface="Calibri"/>
                          <a:cs typeface="Times New Roman"/>
                        </a:rPr>
                        <a:t>Akses</a:t>
                      </a:r>
                      <a:r>
                        <a:rPr lang="en-US" sz="1600" dirty="0">
                          <a:latin typeface="Calibri"/>
                          <a:ea typeface="Calibri"/>
                          <a:cs typeface="Times New Roman"/>
                        </a:rPr>
                        <a:t>, Hits/</a:t>
                      </a:r>
                      <a:r>
                        <a:rPr lang="en-US" sz="1600" dirty="0" err="1">
                          <a:latin typeface="Calibri"/>
                          <a:ea typeface="Calibri"/>
                          <a:cs typeface="Times New Roman"/>
                        </a:rPr>
                        <a:t>Jumlah</a:t>
                      </a:r>
                      <a:r>
                        <a:rPr lang="en-US" sz="1600" dirty="0">
                          <a:latin typeface="Calibri"/>
                          <a:ea typeface="Calibri"/>
                          <a:cs typeface="Times New Roman"/>
                        </a:rPr>
                        <a:t> </a:t>
                      </a:r>
                      <a:r>
                        <a:rPr lang="en-US" sz="1600" dirty="0" err="1">
                          <a:latin typeface="Calibri"/>
                          <a:ea typeface="Calibri"/>
                          <a:cs typeface="Times New Roman"/>
                        </a:rPr>
                        <a:t>kunjungan</a:t>
                      </a:r>
                      <a:r>
                        <a:rPr lang="en-US" sz="1600" dirty="0">
                          <a:latin typeface="Calibri"/>
                          <a:ea typeface="Calibri"/>
                          <a:cs typeface="Times New Roman"/>
                        </a:rPr>
                        <a:t> </a:t>
                      </a:r>
                      <a:r>
                        <a:rPr lang="en-US" sz="1600" dirty="0" err="1">
                          <a:latin typeface="Calibri"/>
                          <a:ea typeface="Calibri"/>
                          <a:cs typeface="Times New Roman"/>
                        </a:rPr>
                        <a:t>unik</a:t>
                      </a:r>
                      <a:r>
                        <a:rPr lang="en-US" sz="1600" dirty="0">
                          <a:latin typeface="Calibri"/>
                          <a:ea typeface="Calibri"/>
                          <a:cs typeface="Times New Roman"/>
                        </a:rPr>
                        <a:t>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102">
                <a:tc>
                  <a:txBody>
                    <a:bodyPr/>
                    <a:lstStyle/>
                    <a:p>
                      <a:pPr algn="ctr">
                        <a:lnSpc>
                          <a:spcPct val="115000"/>
                        </a:lnSpc>
                        <a:spcAft>
                          <a:spcPts val="0"/>
                        </a:spcAft>
                      </a:pPr>
                      <a:r>
                        <a:rPr lang="en-US" sz="1600" dirty="0">
                          <a:latin typeface="Calibri"/>
                          <a:ea typeface="Calibri"/>
                          <a:cs typeface="Times New Roman"/>
                        </a:rPr>
                        <a:t>11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600" dirty="0" err="1">
                          <a:latin typeface="Calibri"/>
                          <a:ea typeface="Calibri"/>
                          <a:cs typeface="Times New Roman"/>
                        </a:rPr>
                        <a:t>Mendaftarkan</a:t>
                      </a:r>
                      <a:r>
                        <a:rPr lang="en-US" sz="1600" dirty="0">
                          <a:latin typeface="Calibri"/>
                          <a:ea typeface="Calibri"/>
                          <a:cs typeface="Times New Roman"/>
                        </a:rPr>
                        <a:t> DOI </a:t>
                      </a:r>
                      <a:r>
                        <a:rPr lang="en-US" sz="1600" dirty="0" err="1">
                          <a:latin typeface="Calibri"/>
                          <a:ea typeface="Calibri"/>
                          <a:cs typeface="Times New Roman"/>
                        </a:rPr>
                        <a:t>ke</a:t>
                      </a:r>
                      <a:r>
                        <a:rPr lang="en-US" sz="1600" dirty="0">
                          <a:latin typeface="Calibri"/>
                          <a:ea typeface="Calibri"/>
                          <a:cs typeface="Times New Roman"/>
                        </a:rPr>
                        <a:t> cross </a:t>
                      </a:r>
                      <a:r>
                        <a:rPr lang="en-US" sz="1600" dirty="0" err="1">
                          <a:latin typeface="Calibri"/>
                          <a:ea typeface="Calibri"/>
                          <a:cs typeface="Times New Roman"/>
                        </a:rPr>
                        <a:t>reff</a:t>
                      </a:r>
                      <a:r>
                        <a:rPr lang="en-US" sz="1600" dirty="0">
                          <a:latin typeface="Calibri"/>
                          <a:ea typeface="Calibri"/>
                          <a:cs typeface="Times New Roman"/>
                        </a:rPr>
                        <a:t>, </a:t>
                      </a:r>
                      <a:r>
                        <a:rPr lang="en-US" sz="1600" dirty="0" err="1">
                          <a:latin typeface="Calibri"/>
                          <a:ea typeface="Calibri"/>
                          <a:cs typeface="Times New Roman"/>
                        </a:rPr>
                        <a:t>dan</a:t>
                      </a:r>
                      <a:r>
                        <a:rPr lang="en-US" sz="1600" dirty="0">
                          <a:latin typeface="Calibri"/>
                          <a:ea typeface="Calibri"/>
                          <a:cs typeface="Times New Roman"/>
                        </a:rPr>
                        <a:t> </a:t>
                      </a:r>
                      <a:r>
                        <a:rPr lang="en-US" sz="1600" dirty="0" err="1">
                          <a:latin typeface="Calibri"/>
                          <a:ea typeface="Calibri"/>
                          <a:cs typeface="Times New Roman"/>
                        </a:rPr>
                        <a:t>mengaplikasikan</a:t>
                      </a:r>
                      <a:r>
                        <a:rPr lang="en-US" sz="1600" dirty="0">
                          <a:latin typeface="Calibri"/>
                          <a:ea typeface="Calibri"/>
                          <a:cs typeface="Times New Roman"/>
                        </a:rPr>
                        <a:t> </a:t>
                      </a:r>
                      <a:r>
                        <a:rPr lang="en-US" sz="1600" dirty="0" err="1">
                          <a:latin typeface="Calibri"/>
                          <a:ea typeface="Calibri"/>
                          <a:cs typeface="Times New Roman"/>
                        </a:rPr>
                        <a:t>ke</a:t>
                      </a:r>
                      <a:r>
                        <a:rPr lang="en-US" sz="1600" dirty="0">
                          <a:latin typeface="Calibri"/>
                          <a:ea typeface="Calibri"/>
                          <a:cs typeface="Times New Roman"/>
                        </a:rPr>
                        <a:t> </a:t>
                      </a:r>
                      <a:r>
                        <a:rPr lang="en-US" sz="1600" dirty="0" err="1">
                          <a:latin typeface="Calibri"/>
                          <a:ea typeface="Calibri"/>
                          <a:cs typeface="Times New Roman"/>
                        </a:rPr>
                        <a:t>setiap</a:t>
                      </a:r>
                      <a:r>
                        <a:rPr lang="en-US" sz="1600" dirty="0">
                          <a:latin typeface="Calibri"/>
                          <a:ea typeface="Calibri"/>
                          <a:cs typeface="Times New Roman"/>
                        </a:rPr>
                        <a:t> </a:t>
                      </a:r>
                      <a:r>
                        <a:rPr lang="en-US" sz="1600" dirty="0" err="1">
                          <a:latin typeface="Calibri"/>
                          <a:ea typeface="Calibri"/>
                          <a:cs typeface="Times New Roman"/>
                        </a:rPr>
                        <a:t>artikel</a:t>
                      </a:r>
                      <a:endParaRPr lang="en-US" sz="1600" dirty="0">
                        <a:latin typeface="Calibri"/>
                        <a:ea typeface="Calibri"/>
                        <a:cs typeface="Times New Roman"/>
                      </a:endParaRP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0581">
                <a:tc>
                  <a:txBody>
                    <a:bodyPr/>
                    <a:lstStyle/>
                    <a:p>
                      <a:pPr algn="ctr">
                        <a:lnSpc>
                          <a:spcPct val="115000"/>
                        </a:lnSpc>
                        <a:spcAft>
                          <a:spcPts val="0"/>
                        </a:spcAft>
                      </a:pPr>
                      <a:r>
                        <a:rPr lang="en-US" sz="1600" dirty="0">
                          <a:latin typeface="Calibri"/>
                          <a:ea typeface="Calibri"/>
                          <a:cs typeface="Times New Roman"/>
                        </a:rPr>
                        <a:t>12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en-US" sz="1600" dirty="0" err="1">
                          <a:latin typeface="Calibri"/>
                          <a:ea typeface="Calibri"/>
                          <a:cs typeface="Times New Roman"/>
                        </a:rPr>
                        <a:t>Mendaftarkan</a:t>
                      </a:r>
                      <a:r>
                        <a:rPr lang="en-US" sz="1600" dirty="0">
                          <a:latin typeface="Calibri"/>
                          <a:ea typeface="Calibri"/>
                          <a:cs typeface="Times New Roman"/>
                        </a:rPr>
                        <a:t> </a:t>
                      </a:r>
                      <a:r>
                        <a:rPr lang="en-US" sz="1600" dirty="0" err="1">
                          <a:latin typeface="Calibri"/>
                          <a:ea typeface="Calibri"/>
                          <a:cs typeface="Times New Roman"/>
                        </a:rPr>
                        <a:t>ke</a:t>
                      </a:r>
                      <a:r>
                        <a:rPr lang="en-US" sz="1600" dirty="0">
                          <a:latin typeface="Calibri"/>
                          <a:ea typeface="Calibri"/>
                          <a:cs typeface="Times New Roman"/>
                        </a:rPr>
                        <a:t> </a:t>
                      </a:r>
                      <a:r>
                        <a:rPr lang="en-US" sz="1600" dirty="0" err="1">
                          <a:latin typeface="Calibri"/>
                          <a:ea typeface="Calibri"/>
                          <a:cs typeface="Times New Roman"/>
                        </a:rPr>
                        <a:t>lembaga</a:t>
                      </a:r>
                      <a:r>
                        <a:rPr lang="en-US" sz="1600" dirty="0">
                          <a:latin typeface="Calibri"/>
                          <a:ea typeface="Calibri"/>
                          <a:cs typeface="Times New Roman"/>
                        </a:rPr>
                        <a:t> </a:t>
                      </a:r>
                      <a:r>
                        <a:rPr lang="en-US" sz="1600" dirty="0" err="1">
                          <a:latin typeface="Calibri"/>
                          <a:ea typeface="Calibri"/>
                          <a:cs typeface="Times New Roman"/>
                        </a:rPr>
                        <a:t>Pengindeks</a:t>
                      </a:r>
                      <a:r>
                        <a:rPr lang="en-US" sz="1600" dirty="0">
                          <a:latin typeface="Calibri"/>
                          <a:ea typeface="Calibri"/>
                          <a:cs typeface="Times New Roman"/>
                        </a:rPr>
                        <a:t> </a:t>
                      </a:r>
                      <a:r>
                        <a:rPr lang="en-US" sz="1600" dirty="0" err="1">
                          <a:latin typeface="Calibri"/>
                          <a:ea typeface="Calibri"/>
                          <a:cs typeface="Times New Roman"/>
                        </a:rPr>
                        <a:t>umum</a:t>
                      </a:r>
                      <a:r>
                        <a:rPr lang="en-US" sz="1600" dirty="0">
                          <a:latin typeface="Calibri"/>
                          <a:ea typeface="Calibri"/>
                          <a:cs typeface="Times New Roman"/>
                        </a:rPr>
                        <a:t> </a:t>
                      </a:r>
                      <a:r>
                        <a:rPr lang="en-US" sz="1600" dirty="0" err="1">
                          <a:latin typeface="Calibri"/>
                          <a:ea typeface="Calibri"/>
                          <a:cs typeface="Times New Roman"/>
                        </a:rPr>
                        <a:t>seperti</a:t>
                      </a:r>
                      <a:r>
                        <a:rPr lang="en-US" sz="1600" dirty="0">
                          <a:latin typeface="Calibri"/>
                          <a:ea typeface="Calibri"/>
                          <a:cs typeface="Times New Roman"/>
                        </a:rPr>
                        <a:t> </a:t>
                      </a:r>
                      <a:r>
                        <a:rPr lang="en-US" sz="1600" dirty="0" smtClean="0">
                          <a:latin typeface="Calibri"/>
                          <a:ea typeface="Calibri"/>
                          <a:cs typeface="Times New Roman"/>
                        </a:rPr>
                        <a:t>ISJD, Google </a:t>
                      </a:r>
                      <a:r>
                        <a:rPr lang="en-US" sz="1600" dirty="0" err="1">
                          <a:latin typeface="Calibri"/>
                          <a:ea typeface="Calibri"/>
                          <a:cs typeface="Times New Roman"/>
                        </a:rPr>
                        <a:t>Schoolar</a:t>
                      </a:r>
                      <a:r>
                        <a:rPr lang="en-US" sz="1600" dirty="0">
                          <a:latin typeface="Calibri"/>
                          <a:ea typeface="Calibri"/>
                          <a:cs typeface="Times New Roman"/>
                        </a:rPr>
                        <a:t>, DOAJ, </a:t>
                      </a:r>
                      <a:r>
                        <a:rPr lang="en-US" sz="1600" dirty="0" err="1">
                          <a:latin typeface="Calibri"/>
                          <a:ea typeface="Calibri"/>
                          <a:cs typeface="Times New Roman"/>
                        </a:rPr>
                        <a:t>dan</a:t>
                      </a:r>
                      <a:r>
                        <a:rPr lang="en-US" sz="1600" dirty="0">
                          <a:latin typeface="Calibri"/>
                          <a:ea typeface="Calibri"/>
                          <a:cs typeface="Times New Roman"/>
                        </a:rPr>
                        <a:t> </a:t>
                      </a:r>
                      <a:r>
                        <a:rPr lang="en-US" sz="1600" dirty="0" err="1">
                          <a:latin typeface="Calibri"/>
                          <a:ea typeface="Calibri"/>
                          <a:cs typeface="Times New Roman"/>
                        </a:rPr>
                        <a:t>pengindeks</a:t>
                      </a:r>
                      <a:r>
                        <a:rPr lang="en-US" sz="1600" dirty="0">
                          <a:latin typeface="Calibri"/>
                          <a:ea typeface="Calibri"/>
                          <a:cs typeface="Times New Roman"/>
                        </a:rPr>
                        <a:t> </a:t>
                      </a:r>
                      <a:r>
                        <a:rPr lang="en-US" sz="1600" dirty="0" err="1">
                          <a:latin typeface="Calibri"/>
                          <a:ea typeface="Calibri"/>
                          <a:cs typeface="Times New Roman"/>
                        </a:rPr>
                        <a:t>khusus</a:t>
                      </a:r>
                      <a:r>
                        <a:rPr lang="en-US" sz="1600" dirty="0">
                          <a:latin typeface="Calibri"/>
                          <a:ea typeface="Calibri"/>
                          <a:cs typeface="Times New Roman"/>
                        </a:rPr>
                        <a:t> </a:t>
                      </a:r>
                      <a:r>
                        <a:rPr lang="en-US" sz="1600" dirty="0" err="1">
                          <a:latin typeface="Calibri"/>
                          <a:ea typeface="Calibri"/>
                          <a:cs typeface="Times New Roman"/>
                        </a:rPr>
                        <a:t>bidang</a:t>
                      </a:r>
                      <a:r>
                        <a:rPr lang="en-US" sz="1600" dirty="0">
                          <a:latin typeface="Calibri"/>
                          <a:ea typeface="Calibri"/>
                          <a:cs typeface="Times New Roman"/>
                        </a:rPr>
                        <a:t>, </a:t>
                      </a:r>
                      <a:r>
                        <a:rPr lang="en-US" sz="1600" dirty="0" err="1">
                          <a:latin typeface="Calibri"/>
                          <a:ea typeface="Calibri"/>
                          <a:cs typeface="Times New Roman"/>
                        </a:rPr>
                        <a:t>serta</a:t>
                      </a:r>
                      <a:r>
                        <a:rPr lang="en-US" sz="1600" dirty="0">
                          <a:latin typeface="Calibri"/>
                          <a:ea typeface="Calibri"/>
                          <a:cs typeface="Times New Roman"/>
                        </a:rPr>
                        <a:t> </a:t>
                      </a:r>
                      <a:r>
                        <a:rPr lang="en-US" sz="1600" dirty="0" err="1">
                          <a:latin typeface="Calibri"/>
                          <a:ea typeface="Calibri"/>
                          <a:cs typeface="Times New Roman"/>
                        </a:rPr>
                        <a:t>menampilkan</a:t>
                      </a:r>
                      <a:r>
                        <a:rPr lang="en-US" sz="1600" dirty="0">
                          <a:latin typeface="Calibri"/>
                          <a:ea typeface="Calibri"/>
                          <a:cs typeface="Times New Roman"/>
                        </a:rPr>
                        <a:t> </a:t>
                      </a:r>
                      <a:r>
                        <a:rPr lang="en-US" sz="1600" dirty="0" err="1">
                          <a:latin typeface="Calibri"/>
                          <a:ea typeface="Calibri"/>
                          <a:cs typeface="Times New Roman"/>
                        </a:rPr>
                        <a:t>lembaga</a:t>
                      </a:r>
                      <a:r>
                        <a:rPr lang="en-US" sz="1600" dirty="0">
                          <a:latin typeface="Calibri"/>
                          <a:ea typeface="Calibri"/>
                          <a:cs typeface="Times New Roman"/>
                        </a:rPr>
                        <a:t> yang </a:t>
                      </a:r>
                      <a:r>
                        <a:rPr lang="en-US" sz="1600" dirty="0" err="1">
                          <a:latin typeface="Calibri"/>
                          <a:ea typeface="Calibri"/>
                          <a:cs typeface="Times New Roman"/>
                        </a:rPr>
                        <a:t>sudah</a:t>
                      </a:r>
                      <a:r>
                        <a:rPr lang="en-US" sz="1600" dirty="0">
                          <a:latin typeface="Calibri"/>
                          <a:ea typeface="Calibri"/>
                          <a:cs typeface="Times New Roman"/>
                        </a:rPr>
                        <a:t> </a:t>
                      </a:r>
                      <a:r>
                        <a:rPr lang="en-US" sz="1600" dirty="0" err="1">
                          <a:latin typeface="Calibri"/>
                          <a:ea typeface="Calibri"/>
                          <a:cs typeface="Times New Roman"/>
                        </a:rPr>
                        <a:t>mengindeks</a:t>
                      </a:r>
                      <a:r>
                        <a:rPr lang="en-US" sz="1600" dirty="0">
                          <a:latin typeface="Calibri"/>
                          <a:ea typeface="Calibri"/>
                          <a:cs typeface="Times New Roman"/>
                        </a:rPr>
                        <a:t> </a:t>
                      </a:r>
                      <a:r>
                        <a:rPr lang="en-US" sz="1600" dirty="0" err="1">
                          <a:latin typeface="Calibri"/>
                          <a:ea typeface="Calibri"/>
                          <a:cs typeface="Times New Roman"/>
                        </a:rPr>
                        <a:t>dalam</a:t>
                      </a:r>
                      <a:r>
                        <a:rPr lang="en-US" sz="1600" dirty="0">
                          <a:latin typeface="Calibri"/>
                          <a:ea typeface="Calibri"/>
                          <a:cs typeface="Times New Roman"/>
                        </a:rPr>
                        <a:t> </a:t>
                      </a:r>
                      <a:r>
                        <a:rPr lang="en-US" sz="1600" dirty="0" err="1">
                          <a:latin typeface="Calibri"/>
                          <a:ea typeface="Calibri"/>
                          <a:cs typeface="Times New Roman"/>
                        </a:rPr>
                        <a:t>websitenya</a:t>
                      </a:r>
                      <a:r>
                        <a:rPr lang="en-US" sz="1600" dirty="0">
                          <a:latin typeface="Calibri"/>
                          <a:ea typeface="Calibri"/>
                          <a:cs typeface="Times New Roman"/>
                        </a:rPr>
                        <a:t>.</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15102">
                <a:tc>
                  <a:txBody>
                    <a:bodyPr/>
                    <a:lstStyle/>
                    <a:p>
                      <a:pPr algn="ctr">
                        <a:lnSpc>
                          <a:spcPct val="115000"/>
                        </a:lnSpc>
                        <a:spcAft>
                          <a:spcPts val="0"/>
                        </a:spcAft>
                      </a:pPr>
                      <a:r>
                        <a:rPr lang="en-US" sz="1600" dirty="0">
                          <a:latin typeface="Calibri"/>
                          <a:ea typeface="Calibri"/>
                          <a:cs typeface="Times New Roman"/>
                        </a:rPr>
                        <a:t>13</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600" dirty="0" err="1">
                          <a:latin typeface="Calibri"/>
                          <a:ea typeface="Calibri"/>
                          <a:cs typeface="Times New Roman"/>
                        </a:rPr>
                        <a:t>Menjalankan</a:t>
                      </a:r>
                      <a:r>
                        <a:rPr lang="en-US" sz="1600" dirty="0">
                          <a:latin typeface="Calibri"/>
                          <a:ea typeface="Calibri"/>
                          <a:cs typeface="Times New Roman"/>
                        </a:rPr>
                        <a:t> </a:t>
                      </a:r>
                      <a:r>
                        <a:rPr lang="en-US" sz="1600" dirty="0" err="1">
                          <a:latin typeface="Calibri"/>
                          <a:ea typeface="Calibri"/>
                          <a:cs typeface="Times New Roman"/>
                        </a:rPr>
                        <a:t>bisnis</a:t>
                      </a:r>
                      <a:r>
                        <a:rPr lang="en-US" sz="1600" dirty="0">
                          <a:latin typeface="Calibri"/>
                          <a:ea typeface="Calibri"/>
                          <a:cs typeface="Times New Roman"/>
                        </a:rPr>
                        <a:t> proses </a:t>
                      </a:r>
                      <a:r>
                        <a:rPr lang="en-US" sz="1600" dirty="0" err="1">
                          <a:latin typeface="Calibri"/>
                          <a:ea typeface="Calibri"/>
                          <a:cs typeface="Times New Roman"/>
                        </a:rPr>
                        <a:t>secara</a:t>
                      </a:r>
                      <a:r>
                        <a:rPr lang="en-US" sz="1600" dirty="0">
                          <a:latin typeface="Calibri"/>
                          <a:ea typeface="Calibri"/>
                          <a:cs typeface="Times New Roman"/>
                        </a:rPr>
                        <a:t> on-line</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102">
                <a:tc>
                  <a:txBody>
                    <a:bodyPr/>
                    <a:lstStyle/>
                    <a:p>
                      <a:pPr algn="ctr">
                        <a:lnSpc>
                          <a:spcPct val="115000"/>
                        </a:lnSpc>
                        <a:spcAft>
                          <a:spcPts val="0"/>
                        </a:spcAft>
                      </a:pPr>
                      <a:r>
                        <a:rPr lang="en-US" sz="1600" dirty="0">
                          <a:latin typeface="Calibri"/>
                          <a:ea typeface="Calibri"/>
                          <a:cs typeface="Times New Roman"/>
                        </a:rPr>
                        <a:t>14</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spcAft>
                          <a:spcPts val="0"/>
                        </a:spcAft>
                      </a:pPr>
                      <a:r>
                        <a:rPr lang="en-US" sz="1600" dirty="0" err="1">
                          <a:latin typeface="Calibri"/>
                          <a:ea typeface="Calibri"/>
                          <a:cs typeface="Times New Roman"/>
                        </a:rPr>
                        <a:t>Menyiapkan</a:t>
                      </a:r>
                      <a:r>
                        <a:rPr lang="en-US" sz="1600" dirty="0">
                          <a:latin typeface="Calibri"/>
                          <a:ea typeface="Calibri"/>
                          <a:cs typeface="Times New Roman"/>
                        </a:rPr>
                        <a:t> </a:t>
                      </a:r>
                      <a:r>
                        <a:rPr lang="en-US" sz="1600" dirty="0" err="1">
                          <a:latin typeface="Calibri"/>
                          <a:ea typeface="Calibri"/>
                          <a:cs typeface="Times New Roman"/>
                        </a:rPr>
                        <a:t>profil</a:t>
                      </a:r>
                      <a:r>
                        <a:rPr lang="en-US" sz="1600" dirty="0">
                          <a:latin typeface="Calibri"/>
                          <a:ea typeface="Calibri"/>
                          <a:cs typeface="Times New Roman"/>
                        </a:rPr>
                        <a:t> </a:t>
                      </a:r>
                      <a:r>
                        <a:rPr lang="en-US" sz="1600" dirty="0" err="1">
                          <a:latin typeface="Calibri"/>
                          <a:ea typeface="Calibri"/>
                          <a:cs typeface="Times New Roman"/>
                        </a:rPr>
                        <a:t>google</a:t>
                      </a:r>
                      <a:r>
                        <a:rPr lang="en-US" sz="1600" dirty="0">
                          <a:latin typeface="Calibri"/>
                          <a:ea typeface="Calibri"/>
                          <a:cs typeface="Times New Roman"/>
                        </a:rPr>
                        <a:t> scholar </a:t>
                      </a:r>
                      <a:r>
                        <a:rPr lang="en-US" sz="1600" dirty="0" err="1">
                          <a:latin typeface="Calibri"/>
                          <a:ea typeface="Calibri"/>
                          <a:cs typeface="Times New Roman"/>
                        </a:rPr>
                        <a:t>untuk</a:t>
                      </a:r>
                      <a:r>
                        <a:rPr lang="en-US" sz="1600" dirty="0">
                          <a:latin typeface="Calibri"/>
                          <a:ea typeface="Calibri"/>
                          <a:cs typeface="Times New Roman"/>
                        </a:rPr>
                        <a:t> </a:t>
                      </a:r>
                      <a:r>
                        <a:rPr lang="en-US" sz="1600" dirty="0" err="1">
                          <a:latin typeface="Calibri"/>
                          <a:ea typeface="Calibri"/>
                          <a:cs typeface="Times New Roman"/>
                        </a:rPr>
                        <a:t>setiap</a:t>
                      </a:r>
                      <a:r>
                        <a:rPr lang="en-US" sz="1600" dirty="0">
                          <a:latin typeface="Calibri"/>
                          <a:ea typeface="Calibri"/>
                          <a:cs typeface="Times New Roman"/>
                        </a:rPr>
                        <a:t> </a:t>
                      </a:r>
                      <a:r>
                        <a:rPr lang="en-US" sz="1600" dirty="0" err="1">
                          <a:latin typeface="Calibri"/>
                          <a:ea typeface="Calibri"/>
                          <a:cs typeface="Times New Roman"/>
                        </a:rPr>
                        <a:t>jurnal</a:t>
                      </a:r>
                      <a:r>
                        <a:rPr lang="en-US" sz="1600" dirty="0">
                          <a:latin typeface="Calibri"/>
                          <a:ea typeface="Calibri"/>
                          <a:cs typeface="Times New Roman"/>
                        </a:rPr>
                        <a:t> </a:t>
                      </a:r>
                    </a:p>
                  </a:txBody>
                  <a:tcPr marL="69738" marR="69738" marT="34869" marB="34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3" name="Rectangle 2"/>
          <p:cNvSpPr/>
          <p:nvPr/>
        </p:nvSpPr>
        <p:spPr>
          <a:xfrm>
            <a:off x="4495800" y="115887"/>
            <a:ext cx="4572000"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hangingPunct="1">
              <a:defRPr/>
            </a:pPr>
            <a:r>
              <a:rPr lang="en-US" dirty="0" err="1"/>
              <a:t>Langkah</a:t>
            </a:r>
            <a:r>
              <a:rPr lang="en-US" dirty="0"/>
              <a:t> Yang </a:t>
            </a:r>
            <a:r>
              <a:rPr lang="en-US" dirty="0" err="1"/>
              <a:t>Harus</a:t>
            </a:r>
            <a:r>
              <a:rPr lang="en-US" dirty="0"/>
              <a:t> </a:t>
            </a:r>
            <a:r>
              <a:rPr lang="en-US" dirty="0" err="1"/>
              <a:t>Ditempuh</a:t>
            </a:r>
            <a:r>
              <a:rPr lang="en-US" dirty="0"/>
              <a:t> </a:t>
            </a:r>
            <a:r>
              <a:rPr lang="en-US" dirty="0" err="1"/>
              <a:t>Penerbit</a:t>
            </a:r>
            <a:r>
              <a:rPr lang="en-US" dirty="0"/>
              <a:t> </a:t>
            </a:r>
            <a:r>
              <a:rPr lang="en-US" dirty="0" err="1"/>
              <a:t>untuk</a:t>
            </a:r>
            <a:r>
              <a:rPr lang="en-US" dirty="0"/>
              <a:t> </a:t>
            </a:r>
            <a:r>
              <a:rPr lang="en-US" dirty="0" err="1"/>
              <a:t>Keberhasilan</a:t>
            </a:r>
            <a:r>
              <a:rPr lang="en-US" dirty="0"/>
              <a:t> </a:t>
            </a:r>
            <a:r>
              <a:rPr lang="en-US" dirty="0" err="1"/>
              <a:t>Akreditasi</a:t>
            </a:r>
            <a:r>
              <a:rPr lang="en-US" dirty="0"/>
              <a:t> </a:t>
            </a:r>
            <a:r>
              <a:rPr lang="en-US" dirty="0" err="1"/>
              <a:t>Jurnal</a:t>
            </a:r>
            <a:endParaRPr lang="en-US" dirty="0"/>
          </a:p>
        </p:txBody>
      </p:sp>
    </p:spTree>
    <p:extLst>
      <p:ext uri="{BB962C8B-B14F-4D97-AF65-F5344CB8AC3E}">
        <p14:creationId xmlns:p14="http://schemas.microsoft.com/office/powerpoint/2010/main" val="392081522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6"/>
          <p:cNvGraphicFramePr>
            <a:graphicFrameLocks noGrp="1"/>
          </p:cNvGraphicFramePr>
          <p:nvPr>
            <p:extLst>
              <p:ext uri="{D42A27DB-BD31-4B8C-83A1-F6EECF244321}">
                <p14:modId xmlns:p14="http://schemas.microsoft.com/office/powerpoint/2010/main" val="3908918451"/>
              </p:ext>
            </p:extLst>
          </p:nvPr>
        </p:nvGraphicFramePr>
        <p:xfrm>
          <a:off x="3184525" y="1785938"/>
          <a:ext cx="5761038" cy="4078180"/>
        </p:xfrm>
        <a:graphic>
          <a:graphicData uri="http://schemas.openxmlformats.org/drawingml/2006/table">
            <a:tbl>
              <a:tblPr/>
              <a:tblGrid>
                <a:gridCol w="1523304"/>
                <a:gridCol w="4237734"/>
              </a:tblGrid>
              <a:tr h="1173377">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cs typeface="Times New Roman" pitchFamily="18" charset="0"/>
                        </a:rPr>
                        <a:t>Journal</a:t>
                      </a:r>
                      <a:br>
                        <a:rPr kumimoji="0" lang="en-GB" sz="1400" b="1" i="0" u="none" strike="noStrike" cap="none" normalizeH="0" baseline="0" dirty="0" smtClean="0">
                          <a:ln>
                            <a:noFill/>
                          </a:ln>
                          <a:solidFill>
                            <a:schemeClr val="bg1"/>
                          </a:solidFill>
                          <a:effectLst/>
                          <a:latin typeface="Arial" charset="0"/>
                          <a:cs typeface="Times New Roman" pitchFamily="18" charset="0"/>
                        </a:rPr>
                      </a:br>
                      <a:r>
                        <a:rPr kumimoji="0" lang="en-GB" sz="1400" b="1" i="0" u="none" strike="noStrike" cap="none" normalizeH="0" baseline="0" dirty="0" smtClean="0">
                          <a:ln>
                            <a:noFill/>
                          </a:ln>
                          <a:solidFill>
                            <a:schemeClr val="bg1"/>
                          </a:solidFill>
                          <a:effectLst/>
                          <a:latin typeface="Arial" charset="0"/>
                          <a:cs typeface="Times New Roman" pitchFamily="18" charset="0"/>
                        </a:rPr>
                        <a:t>policy</a:t>
                      </a:r>
                      <a:endParaRPr kumimoji="0" lang="en-US" sz="1400" b="1" i="0" u="none" strike="noStrike" cap="none" normalizeH="0" baseline="0" dirty="0" smtClean="0">
                        <a:ln>
                          <a:noFill/>
                        </a:ln>
                        <a:solidFill>
                          <a:schemeClr val="bg1"/>
                        </a:solidFill>
                        <a:effectLst/>
                        <a:latin typeface="Arial" charset="0"/>
                        <a:cs typeface="Times New Roman" pitchFamily="18" charset="0"/>
                      </a:endParaRP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rgbClr val="036635"/>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Convincing editorial concept/policy</a:t>
                      </a:r>
                    </a:p>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Level of peer-review</a:t>
                      </a:r>
                    </a:p>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Diversity in geographic distribution of editors</a:t>
                      </a:r>
                    </a:p>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Diversity in geographic distribution of authors</a:t>
                      </a: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rgbClr val="036635"/>
                      </a:solidFill>
                      <a:prstDash val="solid"/>
                      <a:round/>
                      <a:headEnd type="none" w="med" len="med"/>
                      <a:tailEnd type="none" w="med" len="med"/>
                    </a:lnT>
                    <a:lnB w="9525" cap="flat" cmpd="sng" algn="ctr">
                      <a:solidFill>
                        <a:srgbClr val="036635"/>
                      </a:solidFill>
                      <a:prstDash val="solid"/>
                      <a:round/>
                      <a:headEnd type="none" w="med" len="med"/>
                      <a:tailEnd type="none" w="med" len="med"/>
                    </a:lnB>
                    <a:lnTlToBr>
                      <a:noFill/>
                    </a:lnTlToBr>
                    <a:lnBlToTr>
                      <a:noFill/>
                    </a:lnBlToTr>
                    <a:noFill/>
                  </a:tcPr>
                </a:tc>
              </a:tr>
              <a:tr h="1261773">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cs typeface="Times New Roman" pitchFamily="18" charset="0"/>
                        </a:rPr>
                        <a:t>Quality of</a:t>
                      </a:r>
                      <a:br>
                        <a:rPr kumimoji="0" lang="en-GB" sz="1400" b="1" i="0" u="none" strike="noStrike" cap="none" normalizeH="0" baseline="0" dirty="0" smtClean="0">
                          <a:ln>
                            <a:noFill/>
                          </a:ln>
                          <a:solidFill>
                            <a:schemeClr val="bg1"/>
                          </a:solidFill>
                          <a:effectLst/>
                          <a:latin typeface="Arial" charset="0"/>
                          <a:cs typeface="Times New Roman" pitchFamily="18" charset="0"/>
                        </a:rPr>
                      </a:br>
                      <a:r>
                        <a:rPr kumimoji="0" lang="en-GB" sz="1400" b="1" i="0" u="none" strike="noStrike" cap="none" normalizeH="0" baseline="0" dirty="0" smtClean="0">
                          <a:ln>
                            <a:noFill/>
                          </a:ln>
                          <a:solidFill>
                            <a:schemeClr val="bg1"/>
                          </a:solidFill>
                          <a:effectLst/>
                          <a:latin typeface="Arial" charset="0"/>
                          <a:cs typeface="Times New Roman" pitchFamily="18" charset="0"/>
                        </a:rPr>
                        <a:t>content</a:t>
                      </a:r>
                      <a:endParaRPr kumimoji="0" lang="en-US" sz="1400" b="1" i="0" u="none" strike="noStrike" cap="none" normalizeH="0" baseline="0" dirty="0" smtClean="0">
                        <a:ln>
                          <a:noFill/>
                        </a:ln>
                        <a:solidFill>
                          <a:schemeClr val="bg1"/>
                        </a:solidFill>
                        <a:effectLst/>
                        <a:latin typeface="Arial" charset="0"/>
                        <a:cs typeface="Times New Roman" pitchFamily="18" charset="0"/>
                      </a:endParaRP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GB" sz="1400" b="0" i="0" u="none" strike="noStrike" cap="none" normalizeH="0" baseline="0" dirty="0" smtClean="0">
                          <a:ln>
                            <a:noFill/>
                          </a:ln>
                          <a:solidFill>
                            <a:srgbClr val="404040"/>
                          </a:solidFill>
                          <a:effectLst/>
                          <a:latin typeface="Arial" charset="0"/>
                          <a:cs typeface="Times New Roman" pitchFamily="18" charset="0"/>
                        </a:rPr>
                        <a:t>Academic contribution to the field</a:t>
                      </a:r>
                    </a:p>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Clarity of abstracts</a:t>
                      </a:r>
                    </a:p>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Quality and conformity with stated aims &amp; scope</a:t>
                      </a:r>
                    </a:p>
                    <a:p>
                      <a:pPr marL="228600" marR="0" lvl="0" indent="-228600" algn="l" defTabSz="914400" rtl="0" eaLnBrk="1" fontAlgn="base" latinLnBrk="0" hangingPunct="1">
                        <a:lnSpc>
                          <a:spcPct val="100000"/>
                        </a:lnSpc>
                        <a:spcBef>
                          <a:spcPct val="25000"/>
                        </a:spcBef>
                        <a:spcAft>
                          <a:spcPct val="0"/>
                        </a:spcAft>
                        <a:buClr>
                          <a:srgbClr val="036635"/>
                        </a:buClr>
                        <a:buSzPct val="140000"/>
                        <a:buFont typeface="Arial" charset="0"/>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Readability of articles</a:t>
                      </a: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rgbClr val="036635"/>
                      </a:solidFill>
                      <a:prstDash val="solid"/>
                      <a:round/>
                      <a:headEnd type="none" w="med" len="med"/>
                      <a:tailEnd type="none" w="med" len="med"/>
                    </a:lnT>
                    <a:lnB w="9525" cap="flat" cmpd="sng" algn="ctr">
                      <a:solidFill>
                        <a:srgbClr val="036635"/>
                      </a:solidFill>
                      <a:prstDash val="solid"/>
                      <a:round/>
                      <a:headEnd type="none" w="med" len="med"/>
                      <a:tailEnd type="none" w="med" len="med"/>
                    </a:lnB>
                    <a:lnTlToBr>
                      <a:noFill/>
                    </a:lnTlToBr>
                    <a:lnBlToTr>
                      <a:noFill/>
                    </a:lnBlToTr>
                    <a:noFill/>
                  </a:tcPr>
                </a:tc>
              </a:tr>
              <a:tr h="547583">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cs typeface="Times New Roman" pitchFamily="18" charset="0"/>
                        </a:rPr>
                        <a:t>Journal standing</a:t>
                      </a:r>
                      <a:endParaRPr kumimoji="0" lang="en-US" sz="1400" b="1" i="0" u="none" strike="noStrike" cap="none" normalizeH="0" baseline="0" dirty="0" smtClean="0">
                        <a:ln>
                          <a:noFill/>
                        </a:ln>
                        <a:solidFill>
                          <a:schemeClr val="bg1"/>
                        </a:solidFill>
                        <a:effectLst/>
                        <a:latin typeface="Arial" charset="0"/>
                        <a:cs typeface="Times New Roman" pitchFamily="18" charset="0"/>
                      </a:endParaRP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228600" marR="0" lvl="0" indent="-228600" algn="l" defTabSz="914400" rtl="0" eaLnBrk="1" fontAlgn="base" latinLnBrk="0" hangingPunct="1">
                        <a:lnSpc>
                          <a:spcPct val="100000"/>
                        </a:lnSpc>
                        <a:spcBef>
                          <a:spcPct val="25000"/>
                        </a:spcBef>
                        <a:spcAft>
                          <a:spcPct val="0"/>
                        </a:spcAft>
                        <a:buClr>
                          <a:srgbClr val="036635"/>
                        </a:buClr>
                        <a:buSzPct val="140000"/>
                        <a:buFontTx/>
                        <a:buChar char="•"/>
                        <a:tabLst/>
                      </a:pPr>
                      <a:r>
                        <a:rPr kumimoji="0" lang="en-GB" sz="1400" b="0" i="0" u="none" strike="noStrike" cap="none" normalizeH="0" baseline="0" dirty="0" err="1" smtClean="0">
                          <a:ln>
                            <a:noFill/>
                          </a:ln>
                          <a:solidFill>
                            <a:srgbClr val="404040"/>
                          </a:solidFill>
                          <a:effectLst/>
                          <a:latin typeface="Arial" charset="0"/>
                          <a:cs typeface="Times New Roman" pitchFamily="18" charset="0"/>
                        </a:rPr>
                        <a:t>Citedness</a:t>
                      </a:r>
                      <a:r>
                        <a:rPr kumimoji="0" lang="en-GB" sz="1400" b="0" i="0" u="none" strike="noStrike" cap="none" normalizeH="0" baseline="0" dirty="0" smtClean="0">
                          <a:ln>
                            <a:noFill/>
                          </a:ln>
                          <a:solidFill>
                            <a:srgbClr val="404040"/>
                          </a:solidFill>
                          <a:effectLst/>
                          <a:latin typeface="Arial" charset="0"/>
                          <a:cs typeface="Times New Roman" pitchFamily="18" charset="0"/>
                        </a:rPr>
                        <a:t> of journal articles in Scopus</a:t>
                      </a:r>
                    </a:p>
                    <a:p>
                      <a:pPr marL="228600" marR="0" lvl="0" indent="-228600" algn="l" defTabSz="914400" rtl="0" eaLnBrk="1" fontAlgn="base" latinLnBrk="0" hangingPunct="1">
                        <a:lnSpc>
                          <a:spcPct val="100000"/>
                        </a:lnSpc>
                        <a:spcBef>
                          <a:spcPct val="25000"/>
                        </a:spcBef>
                        <a:spcAft>
                          <a:spcPct val="0"/>
                        </a:spcAft>
                        <a:buClr>
                          <a:srgbClr val="036635"/>
                        </a:buClr>
                        <a:buSzPct val="140000"/>
                        <a:buFontTx/>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Editor standing</a:t>
                      </a: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rgbClr val="036635"/>
                      </a:solidFill>
                      <a:prstDash val="solid"/>
                      <a:round/>
                      <a:headEnd type="none" w="med" len="med"/>
                      <a:tailEnd type="none" w="med" len="med"/>
                    </a:lnT>
                    <a:lnB w="9525" cap="flat" cmpd="sng" algn="ctr">
                      <a:solidFill>
                        <a:srgbClr val="036635"/>
                      </a:solidFill>
                      <a:prstDash val="solid"/>
                      <a:round/>
                      <a:headEnd type="none" w="med" len="med"/>
                      <a:tailEnd type="none" w="med" len="med"/>
                    </a:lnB>
                    <a:lnTlToBr>
                      <a:noFill/>
                    </a:lnTlToBr>
                    <a:lnBlToTr>
                      <a:noFill/>
                    </a:lnBlToTr>
                    <a:noFill/>
                  </a:tcPr>
                </a:tc>
              </a:tr>
              <a:tr h="274852">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cs typeface="Times New Roman" pitchFamily="18" charset="0"/>
                        </a:rPr>
                        <a:t>Regularity</a:t>
                      </a:r>
                      <a:endParaRPr kumimoji="0" lang="en-US" sz="1400" b="1" i="0" u="none" strike="noStrike" cap="none" normalizeH="0" baseline="0" dirty="0" smtClean="0">
                        <a:ln>
                          <a:noFill/>
                        </a:ln>
                        <a:solidFill>
                          <a:schemeClr val="bg1"/>
                        </a:solidFill>
                        <a:effectLst/>
                        <a:latin typeface="Arial" charset="0"/>
                        <a:cs typeface="Times New Roman" pitchFamily="18" charset="0"/>
                      </a:endParaRP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228600" marR="0" lvl="0" indent="-228600" algn="l" defTabSz="914400" rtl="0" eaLnBrk="1" fontAlgn="base" latinLnBrk="0" hangingPunct="1">
                        <a:lnSpc>
                          <a:spcPct val="100000"/>
                        </a:lnSpc>
                        <a:spcBef>
                          <a:spcPct val="25000"/>
                        </a:spcBef>
                        <a:spcAft>
                          <a:spcPct val="0"/>
                        </a:spcAft>
                        <a:buClr>
                          <a:srgbClr val="036635"/>
                        </a:buClr>
                        <a:buSzPct val="140000"/>
                        <a:buFontTx/>
                        <a:buChar char="•"/>
                        <a:tabLst/>
                      </a:pPr>
                      <a:r>
                        <a:rPr kumimoji="0" lang="en-GB" sz="1400" b="0" i="0" u="none" strike="noStrike" cap="none" normalizeH="0" baseline="0" dirty="0" smtClean="0">
                          <a:ln>
                            <a:noFill/>
                          </a:ln>
                          <a:solidFill>
                            <a:srgbClr val="404040"/>
                          </a:solidFill>
                          <a:effectLst/>
                          <a:latin typeface="Arial" charset="0"/>
                          <a:cs typeface="Times New Roman" pitchFamily="18" charset="0"/>
                        </a:rPr>
                        <a:t>No delay in publication schedule</a:t>
                      </a:r>
                      <a:endParaRPr kumimoji="0" lang="en-US" sz="1400" b="0" i="0" u="none" strike="noStrike" cap="none" normalizeH="0" baseline="0" dirty="0" smtClean="0">
                        <a:ln>
                          <a:noFill/>
                        </a:ln>
                        <a:solidFill>
                          <a:srgbClr val="404040"/>
                        </a:solidFill>
                        <a:effectLst/>
                        <a:latin typeface="Arial" charset="0"/>
                        <a:cs typeface="Times New Roman" pitchFamily="18" charset="0"/>
                      </a:endParaRP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rgbClr val="036635"/>
                      </a:solidFill>
                      <a:prstDash val="solid"/>
                      <a:round/>
                      <a:headEnd type="none" w="med" len="med"/>
                      <a:tailEnd type="none" w="med" len="med"/>
                    </a:lnT>
                    <a:lnB w="9525" cap="flat" cmpd="sng" algn="ctr">
                      <a:solidFill>
                        <a:srgbClr val="036635"/>
                      </a:solidFill>
                      <a:prstDash val="solid"/>
                      <a:round/>
                      <a:headEnd type="none" w="med" len="med"/>
                      <a:tailEnd type="none" w="med" len="med"/>
                    </a:lnB>
                    <a:lnTlToBr>
                      <a:noFill/>
                    </a:lnTlToBr>
                    <a:lnBlToTr>
                      <a:noFill/>
                    </a:lnBlToTr>
                    <a:noFill/>
                  </a:tcPr>
                </a:tc>
              </a:tr>
              <a:tr h="820595">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cs typeface="Times New Roman" pitchFamily="18" charset="0"/>
                        </a:rPr>
                        <a:t>Online availability</a:t>
                      </a:r>
                      <a:endParaRPr kumimoji="0" lang="en-US" sz="1400" b="1" i="0" u="none" strike="noStrike" cap="none" normalizeH="0" baseline="0" dirty="0" smtClean="0">
                        <a:ln>
                          <a:noFill/>
                        </a:ln>
                        <a:solidFill>
                          <a:schemeClr val="bg1"/>
                        </a:solidFill>
                        <a:effectLst/>
                        <a:latin typeface="Arial" charset="0"/>
                        <a:cs typeface="Times New Roman" pitchFamily="18" charset="0"/>
                      </a:endParaRP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36635"/>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228600" marR="0" lvl="0" indent="-228600" algn="l" defTabSz="914400" rtl="0" eaLnBrk="1" fontAlgn="base" latinLnBrk="0" hangingPunct="1">
                        <a:lnSpc>
                          <a:spcPct val="100000"/>
                        </a:lnSpc>
                        <a:spcBef>
                          <a:spcPct val="25000"/>
                        </a:spcBef>
                        <a:spcAft>
                          <a:spcPct val="0"/>
                        </a:spcAft>
                        <a:buClr>
                          <a:srgbClr val="036635"/>
                        </a:buClr>
                        <a:buSzPct val="140000"/>
                        <a:buFontTx/>
                        <a:buChar char="•"/>
                        <a:tabLst/>
                      </a:pPr>
                      <a:r>
                        <a:rPr kumimoji="0" lang="en-GB" sz="1400" b="0" i="0" u="none" strike="noStrike" cap="none" normalizeH="0" baseline="0" dirty="0" smtClean="0">
                          <a:ln>
                            <a:noFill/>
                          </a:ln>
                          <a:solidFill>
                            <a:srgbClr val="404040"/>
                          </a:solidFill>
                          <a:effectLst/>
                          <a:latin typeface="Arial" charset="0"/>
                          <a:cs typeface="Times New Roman" pitchFamily="18" charset="0"/>
                        </a:rPr>
                        <a:t>Content available online</a:t>
                      </a:r>
                    </a:p>
                    <a:p>
                      <a:pPr marL="228600" marR="0" lvl="0" indent="-228600" algn="l" defTabSz="914400" rtl="0" eaLnBrk="1" fontAlgn="base" latinLnBrk="0" hangingPunct="1">
                        <a:lnSpc>
                          <a:spcPct val="100000"/>
                        </a:lnSpc>
                        <a:spcBef>
                          <a:spcPct val="25000"/>
                        </a:spcBef>
                        <a:spcAft>
                          <a:spcPct val="0"/>
                        </a:spcAft>
                        <a:buClr>
                          <a:srgbClr val="036635"/>
                        </a:buClr>
                        <a:buSzPct val="140000"/>
                        <a:buFontTx/>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English-language journal home page</a:t>
                      </a:r>
                    </a:p>
                    <a:p>
                      <a:pPr marL="228600" marR="0" lvl="0" indent="-228600" algn="l" defTabSz="914400" rtl="0" eaLnBrk="1" fontAlgn="base" latinLnBrk="0" hangingPunct="1">
                        <a:lnSpc>
                          <a:spcPct val="100000"/>
                        </a:lnSpc>
                        <a:spcBef>
                          <a:spcPct val="25000"/>
                        </a:spcBef>
                        <a:spcAft>
                          <a:spcPct val="0"/>
                        </a:spcAft>
                        <a:buClr>
                          <a:srgbClr val="036635"/>
                        </a:buClr>
                        <a:buSzPct val="140000"/>
                        <a:buFontTx/>
                        <a:buChar char="•"/>
                        <a:tabLst/>
                      </a:pPr>
                      <a:r>
                        <a:rPr kumimoji="0" lang="en-US" sz="1400" b="0" i="0" u="none" strike="noStrike" cap="none" normalizeH="0" baseline="0" dirty="0" smtClean="0">
                          <a:ln>
                            <a:noFill/>
                          </a:ln>
                          <a:solidFill>
                            <a:srgbClr val="404040"/>
                          </a:solidFill>
                          <a:effectLst/>
                          <a:latin typeface="Arial" charset="0"/>
                          <a:cs typeface="Times New Roman" pitchFamily="18" charset="0"/>
                        </a:rPr>
                        <a:t>Quality of home page</a:t>
                      </a:r>
                    </a:p>
                  </a:txBody>
                  <a:tcPr marL="73152" marR="73152" marT="27436" marB="27436" anchor="ctr" horzOverflow="overflow">
                    <a:lnL w="9525" cap="flat" cmpd="sng" algn="ctr">
                      <a:solidFill>
                        <a:srgbClr val="036635"/>
                      </a:solidFill>
                      <a:prstDash val="solid"/>
                      <a:round/>
                      <a:headEnd type="none" w="med" len="med"/>
                      <a:tailEnd type="none" w="med" len="med"/>
                    </a:lnL>
                    <a:lnR w="9525" cap="flat" cmpd="sng" algn="ctr">
                      <a:solidFill>
                        <a:srgbClr val="036635"/>
                      </a:solidFill>
                      <a:prstDash val="solid"/>
                      <a:round/>
                      <a:headEnd type="none" w="med" len="med"/>
                      <a:tailEnd type="none" w="med" len="med"/>
                    </a:lnR>
                    <a:lnT w="9525" cap="flat" cmpd="sng" algn="ctr">
                      <a:solidFill>
                        <a:srgbClr val="036635"/>
                      </a:solidFill>
                      <a:prstDash val="solid"/>
                      <a:round/>
                      <a:headEnd type="none" w="med" len="med"/>
                      <a:tailEnd type="none" w="med" len="med"/>
                    </a:lnT>
                    <a:lnB w="9525" cap="flat" cmpd="sng" algn="ctr">
                      <a:solidFill>
                        <a:srgbClr val="036635"/>
                      </a:solidFill>
                      <a:prstDash val="solid"/>
                      <a:round/>
                      <a:headEnd type="none" w="med" len="med"/>
                      <a:tailEnd type="none" w="med" len="med"/>
                    </a:lnB>
                    <a:lnTlToBr>
                      <a:noFill/>
                    </a:lnTlToBr>
                    <a:lnBlToTr>
                      <a:noFill/>
                    </a:lnBlToTr>
                    <a:noFill/>
                  </a:tcPr>
                </a:tc>
              </a:tr>
            </a:tbl>
          </a:graphicData>
        </a:graphic>
      </p:graphicFrame>
      <p:sp>
        <p:nvSpPr>
          <p:cNvPr id="5" name="Rectangle 213"/>
          <p:cNvSpPr>
            <a:spLocks noChangeArrowheads="1"/>
          </p:cNvSpPr>
          <p:nvPr/>
        </p:nvSpPr>
        <p:spPr bwMode="auto">
          <a:xfrm>
            <a:off x="157163" y="2776538"/>
            <a:ext cx="2825750" cy="317500"/>
          </a:xfrm>
          <a:prstGeom prst="rect">
            <a:avLst/>
          </a:prstGeom>
          <a:solidFill>
            <a:schemeClr val="accent1">
              <a:lumMod val="50000"/>
            </a:schemeClr>
          </a:solidFill>
          <a:ln w="9525">
            <a:noFill/>
            <a:miter lim="800000"/>
            <a:headEnd/>
            <a:tailEnd/>
          </a:ln>
        </p:spPr>
        <p:txBody>
          <a:bodyPr wrap="none" anchor="ctr"/>
          <a:lstStyle/>
          <a:p>
            <a:pPr fontAlgn="auto">
              <a:spcBef>
                <a:spcPts val="0"/>
              </a:spcBef>
              <a:spcAft>
                <a:spcPts val="0"/>
              </a:spcAft>
              <a:defRPr/>
            </a:pPr>
            <a:endParaRPr lang="en-US">
              <a:latin typeface="+mn-lt"/>
              <a:cs typeface="+mn-cs"/>
            </a:endParaRPr>
          </a:p>
        </p:txBody>
      </p:sp>
      <p:sp>
        <p:nvSpPr>
          <p:cNvPr id="45083" name="Rectangle 214"/>
          <p:cNvSpPr>
            <a:spLocks noChangeArrowheads="1"/>
          </p:cNvSpPr>
          <p:nvPr/>
        </p:nvSpPr>
        <p:spPr bwMode="auto">
          <a:xfrm>
            <a:off x="157163" y="2776538"/>
            <a:ext cx="2820987" cy="1928812"/>
          </a:xfrm>
          <a:prstGeom prst="rect">
            <a:avLst/>
          </a:prstGeom>
          <a:noFill/>
          <a:ln w="9525">
            <a:solidFill>
              <a:srgbClr val="03663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latin typeface="Calibri" pitchFamily="34" charset="0"/>
            </a:endParaRPr>
          </a:p>
        </p:txBody>
      </p:sp>
      <p:sp>
        <p:nvSpPr>
          <p:cNvPr id="45084" name="Text Placeholder 2"/>
          <p:cNvSpPr>
            <a:spLocks/>
          </p:cNvSpPr>
          <p:nvPr/>
        </p:nvSpPr>
        <p:spPr bwMode="auto">
          <a:xfrm>
            <a:off x="222250" y="2828925"/>
            <a:ext cx="1935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spcBef>
                <a:spcPct val="20000"/>
              </a:spcBef>
              <a:buClr>
                <a:srgbClr val="036635"/>
              </a:buClr>
              <a:buSzPct val="140000"/>
              <a:buFont typeface="Arial" charset="0"/>
              <a:buNone/>
            </a:pPr>
            <a:r>
              <a:rPr lang="en-US" sz="1400" b="1">
                <a:solidFill>
                  <a:schemeClr val="bg1"/>
                </a:solidFill>
                <a:latin typeface="Calibri" pitchFamily="34" charset="0"/>
              </a:rPr>
              <a:t>Minimum criteria</a:t>
            </a:r>
          </a:p>
        </p:txBody>
      </p:sp>
      <p:sp>
        <p:nvSpPr>
          <p:cNvPr id="45085" name="Text Placeholder 2"/>
          <p:cNvSpPr>
            <a:spLocks/>
          </p:cNvSpPr>
          <p:nvPr/>
        </p:nvSpPr>
        <p:spPr bwMode="auto">
          <a:xfrm>
            <a:off x="222250" y="3146425"/>
            <a:ext cx="27876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28600" indent="-228600" eaLnBrk="0" hangingPunct="0">
              <a:spcBef>
                <a:spcPct val="50000"/>
              </a:spcBef>
              <a:buClr>
                <a:srgbClr val="036635"/>
              </a:buClr>
              <a:buSzPct val="140000"/>
              <a:buFont typeface="Arial" charset="0"/>
              <a:buChar char="•"/>
            </a:pPr>
            <a:r>
              <a:rPr lang="en-US" sz="1400" dirty="0">
                <a:solidFill>
                  <a:srgbClr val="262626"/>
                </a:solidFill>
                <a:latin typeface="Calibri" pitchFamily="34" charset="0"/>
              </a:rPr>
              <a:t>Peer-review</a:t>
            </a:r>
          </a:p>
          <a:p>
            <a:pPr marL="228600" indent="-228600" eaLnBrk="0" hangingPunct="0">
              <a:spcBef>
                <a:spcPct val="50000"/>
              </a:spcBef>
              <a:buClr>
                <a:srgbClr val="036635"/>
              </a:buClr>
              <a:buSzPct val="140000"/>
              <a:buFont typeface="Arial" charset="0"/>
              <a:buChar char="•"/>
            </a:pPr>
            <a:r>
              <a:rPr lang="en-US" sz="1400" dirty="0">
                <a:solidFill>
                  <a:srgbClr val="262626"/>
                </a:solidFill>
                <a:latin typeface="Calibri" pitchFamily="34" charset="0"/>
              </a:rPr>
              <a:t>English abstracts</a:t>
            </a:r>
          </a:p>
          <a:p>
            <a:pPr marL="228600" indent="-228600" eaLnBrk="0" hangingPunct="0">
              <a:spcBef>
                <a:spcPct val="50000"/>
              </a:spcBef>
              <a:buClr>
                <a:srgbClr val="036635"/>
              </a:buClr>
              <a:buSzPct val="140000"/>
              <a:buFont typeface="Arial" charset="0"/>
              <a:buChar char="•"/>
            </a:pPr>
            <a:r>
              <a:rPr lang="en-US" sz="1400" dirty="0">
                <a:solidFill>
                  <a:srgbClr val="262626"/>
                </a:solidFill>
                <a:latin typeface="Calibri" pitchFamily="34" charset="0"/>
              </a:rPr>
              <a:t>Regular publication</a:t>
            </a:r>
          </a:p>
          <a:p>
            <a:pPr marL="228600" indent="-228600" eaLnBrk="0" hangingPunct="0">
              <a:spcBef>
                <a:spcPct val="50000"/>
              </a:spcBef>
              <a:buClr>
                <a:srgbClr val="036635"/>
              </a:buClr>
              <a:buSzPct val="140000"/>
              <a:buFont typeface="Arial" charset="0"/>
              <a:buChar char="•"/>
            </a:pPr>
            <a:r>
              <a:rPr lang="en-GB" sz="1400" dirty="0">
                <a:solidFill>
                  <a:srgbClr val="262626"/>
                </a:solidFill>
                <a:latin typeface="Calibri" pitchFamily="34" charset="0"/>
              </a:rPr>
              <a:t>References in Roman script</a:t>
            </a:r>
          </a:p>
          <a:p>
            <a:pPr marL="228600" indent="-228600" eaLnBrk="0" hangingPunct="0">
              <a:spcBef>
                <a:spcPct val="50000"/>
              </a:spcBef>
              <a:buClr>
                <a:srgbClr val="036635"/>
              </a:buClr>
              <a:buSzPct val="140000"/>
              <a:buFont typeface="Arial" charset="0"/>
              <a:buChar char="•"/>
            </a:pPr>
            <a:r>
              <a:rPr lang="en-GB" sz="1400" dirty="0">
                <a:solidFill>
                  <a:srgbClr val="262626"/>
                </a:solidFill>
                <a:latin typeface="Calibri" pitchFamily="34" charset="0"/>
              </a:rPr>
              <a:t>Publication ethics statement</a:t>
            </a:r>
          </a:p>
        </p:txBody>
      </p:sp>
      <p:sp>
        <p:nvSpPr>
          <p:cNvPr id="8" name="Title 1"/>
          <p:cNvSpPr txBox="1">
            <a:spLocks/>
          </p:cNvSpPr>
          <p:nvPr/>
        </p:nvSpPr>
        <p:spPr>
          <a:xfrm>
            <a:off x="206375" y="1035050"/>
            <a:ext cx="2560638" cy="488950"/>
          </a:xfrm>
          <a:prstGeom prst="rect">
            <a:avLst/>
          </a:prstGeom>
        </p:spPr>
        <p:txBody>
          <a:bodyPr anchor="b"/>
          <a:lstStyle>
            <a:lvl1pPr algn="l" defTabSz="914400" rtl="0" eaLnBrk="1" latinLnBrk="0" hangingPunct="1">
              <a:spcBef>
                <a:spcPct val="0"/>
              </a:spcBef>
              <a:buNone/>
              <a:defRPr sz="2800" b="0" kern="1200" baseline="0">
                <a:solidFill>
                  <a:srgbClr val="006366"/>
                </a:solidFill>
                <a:latin typeface="Arial" pitchFamily="34" charset="0"/>
                <a:ea typeface="+mj-ea"/>
                <a:cs typeface="Arial" pitchFamily="34" charset="0"/>
              </a:defRPr>
            </a:lvl1pPr>
          </a:lstStyle>
          <a:p>
            <a:pPr fontAlgn="auto">
              <a:spcAft>
                <a:spcPts val="0"/>
              </a:spcAft>
              <a:defRPr/>
            </a:pPr>
            <a:r>
              <a:rPr lang="en-GB" sz="1200" b="1" u="sng" dirty="0" smtClean="0"/>
              <a:t>Stage 1: </a:t>
            </a:r>
          </a:p>
          <a:p>
            <a:pPr fontAlgn="auto">
              <a:spcAft>
                <a:spcPts val="0"/>
              </a:spcAft>
              <a:defRPr/>
            </a:pPr>
            <a:r>
              <a:rPr lang="en-GB" sz="1200" b="1" dirty="0" smtClean="0"/>
              <a:t>Pre-</a:t>
            </a:r>
            <a:r>
              <a:rPr lang="en-GB" sz="1200" b="1" dirty="0" smtClean="0">
                <a:solidFill>
                  <a:schemeClr val="accent5">
                    <a:lumMod val="50000"/>
                  </a:schemeClr>
                </a:solidFill>
              </a:rPr>
              <a:t>selection</a:t>
            </a:r>
            <a:r>
              <a:rPr lang="en-GB" sz="1200" b="1" dirty="0" smtClean="0"/>
              <a:t> / technical criteria</a:t>
            </a:r>
            <a:endParaRPr lang="en-US" sz="1200" b="1" dirty="0" smtClean="0"/>
          </a:p>
        </p:txBody>
      </p:sp>
      <p:sp>
        <p:nvSpPr>
          <p:cNvPr id="9" name="Title 1"/>
          <p:cNvSpPr txBox="1">
            <a:spLocks/>
          </p:cNvSpPr>
          <p:nvPr/>
        </p:nvSpPr>
        <p:spPr>
          <a:xfrm>
            <a:off x="3114675" y="1044575"/>
            <a:ext cx="2559050" cy="488950"/>
          </a:xfrm>
          <a:prstGeom prst="rect">
            <a:avLst/>
          </a:prstGeom>
        </p:spPr>
        <p:txBody>
          <a:bodyPr anchor="b"/>
          <a:lstStyle>
            <a:lvl1pPr algn="l" defTabSz="914400" rtl="0" eaLnBrk="1" latinLnBrk="0" hangingPunct="1">
              <a:spcBef>
                <a:spcPct val="0"/>
              </a:spcBef>
              <a:buNone/>
              <a:defRPr sz="2800" b="0" kern="1200" baseline="0">
                <a:solidFill>
                  <a:srgbClr val="006366"/>
                </a:solidFill>
                <a:latin typeface="Arial" pitchFamily="34" charset="0"/>
                <a:ea typeface="+mj-ea"/>
                <a:cs typeface="Arial" pitchFamily="34" charset="0"/>
              </a:defRPr>
            </a:lvl1pPr>
          </a:lstStyle>
          <a:p>
            <a:pPr fontAlgn="auto">
              <a:spcAft>
                <a:spcPts val="0"/>
              </a:spcAft>
              <a:defRPr/>
            </a:pPr>
            <a:r>
              <a:rPr lang="en-GB" sz="1200" b="1" u="sng" dirty="0" smtClean="0"/>
              <a:t>Stage 2: </a:t>
            </a:r>
          </a:p>
          <a:p>
            <a:pPr fontAlgn="auto">
              <a:spcAft>
                <a:spcPts val="0"/>
              </a:spcAft>
              <a:defRPr/>
            </a:pPr>
            <a:r>
              <a:rPr lang="en-GB" sz="1200" b="1" dirty="0" smtClean="0"/>
              <a:t>Scopus journal </a:t>
            </a:r>
            <a:r>
              <a:rPr lang="en-GB" sz="1200" b="1" dirty="0" smtClean="0">
                <a:solidFill>
                  <a:schemeClr val="accent5">
                    <a:lumMod val="50000"/>
                  </a:schemeClr>
                </a:solidFill>
              </a:rPr>
              <a:t>selection</a:t>
            </a:r>
            <a:r>
              <a:rPr lang="en-GB" sz="1200" b="1" dirty="0" smtClean="0"/>
              <a:t> criteria</a:t>
            </a:r>
            <a:endParaRPr lang="en-US" sz="1200" b="1" dirty="0" smtClean="0"/>
          </a:p>
        </p:txBody>
      </p:sp>
    </p:spTree>
    <p:extLst>
      <p:ext uri="{BB962C8B-B14F-4D97-AF65-F5344CB8AC3E}">
        <p14:creationId xmlns:p14="http://schemas.microsoft.com/office/powerpoint/2010/main" val="3043074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12673125"/>
              </p:ext>
            </p:extLst>
          </p:nvPr>
        </p:nvGraphicFramePr>
        <p:xfrm>
          <a:off x="467544" y="1700808"/>
          <a:ext cx="8568952" cy="4361790"/>
        </p:xfrm>
        <a:graphic>
          <a:graphicData uri="http://schemas.openxmlformats.org/drawingml/2006/table">
            <a:tbl>
              <a:tblPr>
                <a:tableStyleId>{5C22544A-7EE6-4342-B048-85BDC9FD1C3A}</a:tableStyleId>
              </a:tblPr>
              <a:tblGrid>
                <a:gridCol w="745126"/>
                <a:gridCol w="6095634"/>
                <a:gridCol w="504056"/>
                <a:gridCol w="1224136"/>
              </a:tblGrid>
              <a:tr h="720079">
                <a:tc>
                  <a:txBody>
                    <a:bodyPr/>
                    <a:lstStyle/>
                    <a:p>
                      <a:pPr algn="l" fontAlgn="t"/>
                      <a:r>
                        <a:rPr lang="id-ID" sz="4000" b="1" i="0" u="none" strike="noStrike" dirty="0" smtClean="0">
                          <a:solidFill>
                            <a:srgbClr val="000000"/>
                          </a:solidFill>
                          <a:effectLst/>
                          <a:latin typeface="Calibri"/>
                        </a:rPr>
                        <a:t>No</a:t>
                      </a:r>
                      <a:endParaRPr lang="id-ID" sz="4000" b="1" i="0" u="none" strike="noStrike" dirty="0">
                        <a:solidFill>
                          <a:srgbClr val="000000"/>
                        </a:solidFill>
                        <a:effectLst/>
                        <a:latin typeface="Calibri"/>
                      </a:endParaRPr>
                    </a:p>
                  </a:txBody>
                  <a:tcPr marL="9525" marR="9525" marT="9525" marB="0">
                    <a:solidFill>
                      <a:srgbClr val="FFC000"/>
                    </a:solidFill>
                  </a:tcPr>
                </a:tc>
                <a:tc>
                  <a:txBody>
                    <a:bodyPr/>
                    <a:lstStyle/>
                    <a:p>
                      <a:pPr algn="l" fontAlgn="t"/>
                      <a:r>
                        <a:rPr lang="id-ID" sz="4000" u="none" strike="noStrike" dirty="0">
                          <a:effectLst/>
                        </a:rPr>
                        <a:t>Minimum Kriteria</a:t>
                      </a:r>
                      <a:endParaRPr lang="id-ID" sz="4000" b="1" i="0" u="none" strike="noStrike" dirty="0">
                        <a:solidFill>
                          <a:srgbClr val="000000"/>
                        </a:solidFill>
                        <a:effectLst/>
                        <a:latin typeface="Calibri"/>
                      </a:endParaRPr>
                    </a:p>
                  </a:txBody>
                  <a:tcPr marL="9525" marR="9525" marT="9525" marB="0">
                    <a:solidFill>
                      <a:srgbClr val="FFC000"/>
                    </a:solidFill>
                  </a:tcPr>
                </a:tc>
                <a:tc>
                  <a:txBody>
                    <a:bodyPr/>
                    <a:lstStyle/>
                    <a:p>
                      <a:pPr algn="l" fontAlgn="t"/>
                      <a:r>
                        <a:rPr lang="id-ID" sz="4000" u="none" strike="noStrike" dirty="0">
                          <a:effectLst/>
                        </a:rPr>
                        <a:t>Ya</a:t>
                      </a:r>
                      <a:endParaRPr lang="id-ID" sz="4000" b="1" i="0" u="none" strike="noStrike" dirty="0">
                        <a:solidFill>
                          <a:srgbClr val="000000"/>
                        </a:solidFill>
                        <a:effectLst/>
                        <a:latin typeface="Calibri"/>
                      </a:endParaRPr>
                    </a:p>
                  </a:txBody>
                  <a:tcPr marL="9525" marR="9525" marT="9525" marB="0">
                    <a:solidFill>
                      <a:srgbClr val="FFC000"/>
                    </a:solidFill>
                  </a:tcPr>
                </a:tc>
                <a:tc>
                  <a:txBody>
                    <a:bodyPr/>
                    <a:lstStyle/>
                    <a:p>
                      <a:pPr algn="l" fontAlgn="t"/>
                      <a:r>
                        <a:rPr lang="id-ID" sz="4000" u="none" strike="noStrike" dirty="0">
                          <a:effectLst/>
                        </a:rPr>
                        <a:t>Tidak</a:t>
                      </a:r>
                      <a:endParaRPr lang="id-ID" sz="4000" b="1" i="0" u="none" strike="noStrike" dirty="0">
                        <a:solidFill>
                          <a:srgbClr val="000000"/>
                        </a:solidFill>
                        <a:effectLst/>
                        <a:latin typeface="Calibri"/>
                      </a:endParaRPr>
                    </a:p>
                  </a:txBody>
                  <a:tcPr marL="9525" marR="9525" marT="9525" marB="0">
                    <a:solidFill>
                      <a:srgbClr val="FFC000"/>
                    </a:solidFill>
                  </a:tcPr>
                </a:tc>
              </a:tr>
              <a:tr h="589036">
                <a:tc>
                  <a:txBody>
                    <a:bodyPr/>
                    <a:lstStyle/>
                    <a:p>
                      <a:pPr algn="l" fontAlgn="t">
                        <a:buClr>
                          <a:srgbClr val="036635"/>
                        </a:buClr>
                        <a:buSzPts val="1400"/>
                        <a:buFont typeface="Arial"/>
                        <a:buNone/>
                      </a:pPr>
                      <a:r>
                        <a:rPr lang="id-ID" sz="4000" b="1" i="0" u="none" strike="noStrike" dirty="0" smtClean="0">
                          <a:solidFill>
                            <a:srgbClr val="036635"/>
                          </a:solidFill>
                          <a:effectLst/>
                          <a:latin typeface="Arial"/>
                        </a:rPr>
                        <a:t>1</a:t>
                      </a:r>
                      <a:endParaRPr lang="id-ID" sz="4000" b="1" i="0" u="none" strike="noStrike" dirty="0">
                        <a:solidFill>
                          <a:srgbClr val="036635"/>
                        </a:solidFill>
                        <a:effectLst/>
                        <a:latin typeface="Arial"/>
                      </a:endParaRPr>
                    </a:p>
                  </a:txBody>
                  <a:tcPr marL="9525" marR="9525" marT="9525" marB="0"/>
                </a:tc>
                <a:tc>
                  <a:txBody>
                    <a:bodyPr/>
                    <a:lstStyle/>
                    <a:p>
                      <a:pPr algn="l" fontAlgn="t">
                        <a:buClr>
                          <a:srgbClr val="036635"/>
                        </a:buClr>
                        <a:buSzPts val="1400"/>
                        <a:buFont typeface="Arial"/>
                        <a:buNone/>
                      </a:pPr>
                      <a:r>
                        <a:rPr lang="id-ID" sz="4000" u="none" strike="noStrike" dirty="0">
                          <a:effectLst/>
                        </a:rPr>
                        <a:t>Peer-review</a:t>
                      </a:r>
                      <a:endParaRPr lang="id-ID" sz="4000" b="1" i="0" u="none" strike="noStrike" dirty="0">
                        <a:solidFill>
                          <a:srgbClr val="036635"/>
                        </a:solidFill>
                        <a:effectLst/>
                        <a:latin typeface="Arial"/>
                      </a:endParaRPr>
                    </a:p>
                  </a:txBody>
                  <a:tcPr marL="9525" marR="9525" marT="9525" marB="0"/>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solidFill>
                      <a:srgbClr val="92D050"/>
                    </a:solidFill>
                  </a:tcPr>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tc>
              </a:tr>
              <a:tr h="405992">
                <a:tc>
                  <a:txBody>
                    <a:bodyPr/>
                    <a:lstStyle/>
                    <a:p>
                      <a:pPr algn="l" fontAlgn="t">
                        <a:buClr>
                          <a:srgbClr val="036635"/>
                        </a:buClr>
                        <a:buSzPts val="1400"/>
                        <a:buFont typeface="Arial"/>
                        <a:buNone/>
                      </a:pPr>
                      <a:r>
                        <a:rPr lang="id-ID" sz="4000" b="1" i="0" u="none" strike="noStrike" dirty="0" smtClean="0">
                          <a:solidFill>
                            <a:srgbClr val="036635"/>
                          </a:solidFill>
                          <a:effectLst/>
                          <a:latin typeface="Arial"/>
                        </a:rPr>
                        <a:t>2</a:t>
                      </a:r>
                      <a:endParaRPr lang="id-ID" sz="4000" b="1" i="0" u="none" strike="noStrike" dirty="0">
                        <a:solidFill>
                          <a:srgbClr val="036635"/>
                        </a:solidFill>
                        <a:effectLst/>
                        <a:latin typeface="Arial"/>
                      </a:endParaRPr>
                    </a:p>
                  </a:txBody>
                  <a:tcPr marL="9525" marR="9525" marT="9525" marB="0"/>
                </a:tc>
                <a:tc>
                  <a:txBody>
                    <a:bodyPr/>
                    <a:lstStyle/>
                    <a:p>
                      <a:pPr algn="l" fontAlgn="t">
                        <a:buClr>
                          <a:srgbClr val="036635"/>
                        </a:buClr>
                        <a:buSzPts val="1400"/>
                        <a:buFont typeface="Arial"/>
                        <a:buNone/>
                      </a:pPr>
                      <a:r>
                        <a:rPr lang="id-ID" sz="4000" u="none" strike="noStrike" dirty="0">
                          <a:effectLst/>
                        </a:rPr>
                        <a:t>English abstracts</a:t>
                      </a:r>
                      <a:endParaRPr lang="id-ID" sz="4000" b="1" i="0" u="none" strike="noStrike" dirty="0">
                        <a:solidFill>
                          <a:srgbClr val="036635"/>
                        </a:solidFill>
                        <a:effectLst/>
                        <a:latin typeface="Arial"/>
                      </a:endParaRPr>
                    </a:p>
                  </a:txBody>
                  <a:tcPr marL="9525" marR="9525" marT="9525" marB="0"/>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solidFill>
                      <a:srgbClr val="92D050"/>
                    </a:solidFill>
                  </a:tcPr>
                </a:tc>
                <a:tc>
                  <a:txBody>
                    <a:bodyPr/>
                    <a:lstStyle/>
                    <a:p>
                      <a:pPr algn="l" fontAlgn="t"/>
                      <a:r>
                        <a:rPr lang="id-ID" sz="4000" u="none" strike="noStrike">
                          <a:effectLst/>
                        </a:rPr>
                        <a:t> </a:t>
                      </a:r>
                      <a:endParaRPr lang="id-ID" sz="4000" b="1" i="0" u="none" strike="noStrike">
                        <a:solidFill>
                          <a:srgbClr val="000000"/>
                        </a:solidFill>
                        <a:effectLst/>
                        <a:latin typeface="Calibri"/>
                      </a:endParaRPr>
                    </a:p>
                  </a:txBody>
                  <a:tcPr marL="9525" marR="9525" marT="9525" marB="0"/>
                </a:tc>
              </a:tr>
              <a:tr h="473803">
                <a:tc>
                  <a:txBody>
                    <a:bodyPr/>
                    <a:lstStyle/>
                    <a:p>
                      <a:pPr algn="l" fontAlgn="t">
                        <a:buClr>
                          <a:srgbClr val="036635"/>
                        </a:buClr>
                        <a:buSzPts val="1400"/>
                        <a:buFont typeface="Arial"/>
                        <a:buNone/>
                      </a:pPr>
                      <a:r>
                        <a:rPr lang="id-ID" sz="4000" b="1" i="0" u="none" strike="noStrike" dirty="0" smtClean="0">
                          <a:solidFill>
                            <a:srgbClr val="036635"/>
                          </a:solidFill>
                          <a:effectLst/>
                          <a:latin typeface="Arial"/>
                        </a:rPr>
                        <a:t>3</a:t>
                      </a:r>
                      <a:endParaRPr lang="id-ID" sz="4000" b="1" i="0" u="none" strike="noStrike" dirty="0">
                        <a:solidFill>
                          <a:srgbClr val="036635"/>
                        </a:solidFill>
                        <a:effectLst/>
                        <a:latin typeface="Arial"/>
                      </a:endParaRPr>
                    </a:p>
                  </a:txBody>
                  <a:tcPr marL="9525" marR="9525" marT="9525" marB="0"/>
                </a:tc>
                <a:tc>
                  <a:txBody>
                    <a:bodyPr/>
                    <a:lstStyle/>
                    <a:p>
                      <a:pPr algn="l" fontAlgn="t">
                        <a:buClr>
                          <a:srgbClr val="036635"/>
                        </a:buClr>
                        <a:buSzPts val="1400"/>
                        <a:buFont typeface="Arial"/>
                        <a:buNone/>
                      </a:pPr>
                      <a:r>
                        <a:rPr lang="id-ID" sz="4000" u="none" strike="noStrike" dirty="0">
                          <a:effectLst/>
                        </a:rPr>
                        <a:t>Regular publication</a:t>
                      </a:r>
                      <a:endParaRPr lang="id-ID" sz="4000" b="1" i="0" u="none" strike="noStrike" dirty="0">
                        <a:solidFill>
                          <a:srgbClr val="036635"/>
                        </a:solidFill>
                        <a:effectLst/>
                        <a:latin typeface="Arial"/>
                      </a:endParaRPr>
                    </a:p>
                  </a:txBody>
                  <a:tcPr marL="9525" marR="9525" marT="9525" marB="0"/>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solidFill>
                      <a:srgbClr val="92D050"/>
                    </a:solidFill>
                  </a:tcPr>
                </a:tc>
                <a:tc>
                  <a:txBody>
                    <a:bodyPr/>
                    <a:lstStyle/>
                    <a:p>
                      <a:pPr algn="l" fontAlgn="t"/>
                      <a:r>
                        <a:rPr lang="id-ID" sz="4000" u="none" strike="noStrike">
                          <a:effectLst/>
                        </a:rPr>
                        <a:t> </a:t>
                      </a:r>
                      <a:endParaRPr lang="id-ID" sz="4000" b="1" i="0" u="none" strike="noStrike">
                        <a:solidFill>
                          <a:srgbClr val="000000"/>
                        </a:solidFill>
                        <a:effectLst/>
                        <a:latin typeface="Calibri"/>
                      </a:endParaRPr>
                    </a:p>
                  </a:txBody>
                  <a:tcPr marL="9525" marR="9525" marT="9525" marB="0"/>
                </a:tc>
              </a:tr>
              <a:tr h="576064">
                <a:tc>
                  <a:txBody>
                    <a:bodyPr/>
                    <a:lstStyle/>
                    <a:p>
                      <a:pPr algn="l" fontAlgn="t">
                        <a:buClr>
                          <a:srgbClr val="036635"/>
                        </a:buClr>
                        <a:buSzPts val="1400"/>
                        <a:buFont typeface="Arial"/>
                        <a:buNone/>
                      </a:pPr>
                      <a:r>
                        <a:rPr lang="id-ID" sz="4000" b="1" i="0" u="none" strike="noStrike" dirty="0" smtClean="0">
                          <a:solidFill>
                            <a:srgbClr val="036635"/>
                          </a:solidFill>
                          <a:effectLst/>
                          <a:latin typeface="Arial"/>
                        </a:rPr>
                        <a:t>4</a:t>
                      </a:r>
                      <a:endParaRPr lang="id-ID" sz="4000" b="1" i="0" u="none" strike="noStrike" dirty="0">
                        <a:solidFill>
                          <a:srgbClr val="036635"/>
                        </a:solidFill>
                        <a:effectLst/>
                        <a:latin typeface="Arial"/>
                      </a:endParaRPr>
                    </a:p>
                  </a:txBody>
                  <a:tcPr marL="9525" marR="9525" marT="9525" marB="0"/>
                </a:tc>
                <a:tc>
                  <a:txBody>
                    <a:bodyPr/>
                    <a:lstStyle/>
                    <a:p>
                      <a:pPr algn="l" fontAlgn="t">
                        <a:buClr>
                          <a:srgbClr val="036635"/>
                        </a:buClr>
                        <a:buSzPts val="1400"/>
                        <a:buFont typeface="Arial"/>
                        <a:buNone/>
                      </a:pPr>
                      <a:r>
                        <a:rPr lang="id-ID" sz="4000" u="none" strike="noStrike" dirty="0">
                          <a:effectLst/>
                        </a:rPr>
                        <a:t>References in Roman script</a:t>
                      </a:r>
                      <a:endParaRPr lang="id-ID" sz="4000" b="1" i="0" u="none" strike="noStrike" dirty="0">
                        <a:solidFill>
                          <a:srgbClr val="036635"/>
                        </a:solidFill>
                        <a:effectLst/>
                        <a:latin typeface="Arial"/>
                      </a:endParaRPr>
                    </a:p>
                  </a:txBody>
                  <a:tcPr marL="9525" marR="9525" marT="9525" marB="0"/>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solidFill>
                      <a:srgbClr val="92D050"/>
                    </a:solidFill>
                  </a:tcPr>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tc>
              </a:tr>
              <a:tr h="1165211">
                <a:tc>
                  <a:txBody>
                    <a:bodyPr/>
                    <a:lstStyle/>
                    <a:p>
                      <a:pPr algn="l" fontAlgn="t">
                        <a:buClr>
                          <a:srgbClr val="036635"/>
                        </a:buClr>
                        <a:buSzPts val="1400"/>
                        <a:buFont typeface="Arial"/>
                        <a:buNone/>
                      </a:pPr>
                      <a:r>
                        <a:rPr lang="id-ID" sz="4000" b="1" i="0" u="none" strike="noStrike" dirty="0" smtClean="0">
                          <a:solidFill>
                            <a:srgbClr val="036635"/>
                          </a:solidFill>
                          <a:effectLst/>
                          <a:latin typeface="Arial"/>
                        </a:rPr>
                        <a:t>5</a:t>
                      </a:r>
                      <a:endParaRPr lang="id-ID" sz="4000" b="1" i="0" u="none" strike="noStrike" dirty="0">
                        <a:solidFill>
                          <a:srgbClr val="036635"/>
                        </a:solidFill>
                        <a:effectLst/>
                        <a:latin typeface="Arial"/>
                      </a:endParaRPr>
                    </a:p>
                  </a:txBody>
                  <a:tcPr marL="9525" marR="9525" marT="9525" marB="0"/>
                </a:tc>
                <a:tc>
                  <a:txBody>
                    <a:bodyPr/>
                    <a:lstStyle/>
                    <a:p>
                      <a:pPr algn="l" fontAlgn="t">
                        <a:buClr>
                          <a:srgbClr val="036635"/>
                        </a:buClr>
                        <a:buSzPts val="1400"/>
                        <a:buFont typeface="Arial"/>
                        <a:buNone/>
                      </a:pPr>
                      <a:r>
                        <a:rPr lang="id-ID" sz="4000" u="none" strike="noStrike" dirty="0">
                          <a:effectLst/>
                        </a:rPr>
                        <a:t>Publication ethics statement</a:t>
                      </a:r>
                      <a:endParaRPr lang="id-ID" sz="4000" b="1" i="0" u="none" strike="noStrike" dirty="0">
                        <a:solidFill>
                          <a:srgbClr val="036635"/>
                        </a:solidFill>
                        <a:effectLst/>
                        <a:latin typeface="Arial"/>
                      </a:endParaRPr>
                    </a:p>
                  </a:txBody>
                  <a:tcPr marL="9525" marR="9525" marT="9525" marB="0"/>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solidFill>
                      <a:srgbClr val="92D050"/>
                    </a:solidFill>
                  </a:tcPr>
                </a:tc>
                <a:tc>
                  <a:txBody>
                    <a:bodyPr/>
                    <a:lstStyle/>
                    <a:p>
                      <a:pPr algn="l" fontAlgn="t"/>
                      <a:r>
                        <a:rPr lang="id-ID" sz="4000" u="none" strike="noStrike" dirty="0">
                          <a:effectLst/>
                        </a:rPr>
                        <a:t> </a:t>
                      </a:r>
                      <a:endParaRPr lang="id-ID" sz="4000" b="1" i="0" u="none" strike="noStrike" dirty="0">
                        <a:solidFill>
                          <a:srgbClr val="000000"/>
                        </a:solidFill>
                        <a:effectLst/>
                        <a:latin typeface="Calibri"/>
                      </a:endParaRPr>
                    </a:p>
                  </a:txBody>
                  <a:tcPr marL="9525" marR="9525" marT="9525" marB="0"/>
                </a:tc>
              </a:tr>
            </a:tbl>
          </a:graphicData>
        </a:graphic>
      </p:graphicFrame>
      <p:sp>
        <p:nvSpPr>
          <p:cNvPr id="4" name="TextBox 3"/>
          <p:cNvSpPr txBox="1"/>
          <p:nvPr/>
        </p:nvSpPr>
        <p:spPr>
          <a:xfrm>
            <a:off x="5364088" y="118373"/>
            <a:ext cx="3394327"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sz="2000" dirty="0" smtClean="0"/>
              <a:t>Minimum Criteria MEV Journal</a:t>
            </a:r>
          </a:p>
          <a:p>
            <a:r>
              <a:rPr lang="id-ID" sz="2000" dirty="0" smtClean="0"/>
              <a:t> to Scopus</a:t>
            </a:r>
            <a:endParaRPr lang="id-ID" sz="2000" dirty="0"/>
          </a:p>
        </p:txBody>
      </p:sp>
    </p:spTree>
    <p:extLst>
      <p:ext uri="{BB962C8B-B14F-4D97-AF65-F5344CB8AC3E}">
        <p14:creationId xmlns:p14="http://schemas.microsoft.com/office/powerpoint/2010/main" val="32986356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51816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439" y="2420888"/>
            <a:ext cx="530542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97251" y="42035"/>
            <a:ext cx="2266133"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d-ID" sz="2800" dirty="0" smtClean="0"/>
              <a:t>Tampilan Baru</a:t>
            </a:r>
          </a:p>
          <a:p>
            <a:r>
              <a:rPr lang="id-ID" sz="2800" dirty="0" smtClean="0"/>
              <a:t>OJS 3.0</a:t>
            </a:r>
            <a:endParaRPr lang="id-ID" sz="2800" dirty="0"/>
          </a:p>
        </p:txBody>
      </p:sp>
    </p:spTree>
    <p:extLst>
      <p:ext uri="{BB962C8B-B14F-4D97-AF65-F5344CB8AC3E}">
        <p14:creationId xmlns:p14="http://schemas.microsoft.com/office/powerpoint/2010/main" val="7874295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2" y="9144"/>
            <a:ext cx="53244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780928"/>
            <a:ext cx="52482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97251" y="42035"/>
            <a:ext cx="2266133"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d-ID" sz="2800" dirty="0" smtClean="0"/>
              <a:t>Tampilan Baru</a:t>
            </a:r>
          </a:p>
          <a:p>
            <a:r>
              <a:rPr lang="id-ID" sz="2800" dirty="0" smtClean="0"/>
              <a:t>OJS 3.0</a:t>
            </a:r>
            <a:endParaRPr lang="id-ID" sz="2800" dirty="0"/>
          </a:p>
        </p:txBody>
      </p:sp>
    </p:spTree>
    <p:extLst>
      <p:ext uri="{BB962C8B-B14F-4D97-AF65-F5344CB8AC3E}">
        <p14:creationId xmlns:p14="http://schemas.microsoft.com/office/powerpoint/2010/main" val="17730681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082"/>
            <a:ext cx="503936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430136"/>
            <a:ext cx="5297564" cy="3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2080" y="332656"/>
            <a:ext cx="384392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id-ID" dirty="0"/>
              <a:t>https://pkp.gitbooks.io/ojs3/content/en/reviewing.html</a:t>
            </a:r>
          </a:p>
        </p:txBody>
      </p:sp>
      <p:sp>
        <p:nvSpPr>
          <p:cNvPr id="3" name="Rectangle 2"/>
          <p:cNvSpPr/>
          <p:nvPr/>
        </p:nvSpPr>
        <p:spPr>
          <a:xfrm>
            <a:off x="7722801" y="1189906"/>
            <a:ext cx="1413207"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d-ID" dirty="0"/>
              <a:t>August 2016,</a:t>
            </a:r>
          </a:p>
        </p:txBody>
      </p:sp>
    </p:spTree>
    <p:extLst>
      <p:ext uri="{BB962C8B-B14F-4D97-AF65-F5344CB8AC3E}">
        <p14:creationId xmlns:p14="http://schemas.microsoft.com/office/powerpoint/2010/main" val="15869547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32766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119397"/>
            <a:ext cx="5829752" cy="15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16" y="3547872"/>
            <a:ext cx="30765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337" y="4219384"/>
            <a:ext cx="32670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97251" y="42035"/>
            <a:ext cx="2266133"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d-ID" sz="2800" dirty="0" smtClean="0"/>
              <a:t>Tampilan Baru</a:t>
            </a:r>
          </a:p>
          <a:p>
            <a:r>
              <a:rPr lang="id-ID" sz="2800" dirty="0" smtClean="0"/>
              <a:t>OJS 3.0</a:t>
            </a:r>
            <a:endParaRPr lang="id-ID" sz="2800" dirty="0"/>
          </a:p>
        </p:txBody>
      </p:sp>
    </p:spTree>
    <p:extLst>
      <p:ext uri="{BB962C8B-B14F-4D97-AF65-F5344CB8AC3E}">
        <p14:creationId xmlns:p14="http://schemas.microsoft.com/office/powerpoint/2010/main" val="1477804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0" y="548680"/>
            <a:ext cx="5508104" cy="263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988840"/>
            <a:ext cx="5913229" cy="290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3645024"/>
            <a:ext cx="6147991" cy="278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000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6325"/>
            <a:ext cx="8607821" cy="408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89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82" y="457201"/>
            <a:ext cx="402079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168" y="519363"/>
            <a:ext cx="3964032" cy="550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5623" y="6096000"/>
            <a:ext cx="3267561" cy="369332"/>
          </a:xfrm>
          <a:prstGeom prst="rect">
            <a:avLst/>
          </a:prstGeom>
        </p:spPr>
        <p:txBody>
          <a:bodyPr wrap="none">
            <a:spAutoFit/>
          </a:bodyPr>
          <a:lstStyle/>
          <a:p>
            <a:r>
              <a:rPr lang="en-US" dirty="0" err="1" smtClean="0"/>
              <a:t>Perdirjen</a:t>
            </a:r>
            <a:r>
              <a:rPr lang="en-US" dirty="0" smtClean="0"/>
              <a:t> </a:t>
            </a:r>
            <a:r>
              <a:rPr lang="en-US" dirty="0" err="1" smtClean="0"/>
              <a:t>Dikti</a:t>
            </a:r>
            <a:r>
              <a:rPr lang="en-US" dirty="0" smtClean="0"/>
              <a:t> </a:t>
            </a:r>
            <a:r>
              <a:rPr lang="en-US" dirty="0"/>
              <a:t>No. 1 </a:t>
            </a:r>
            <a:r>
              <a:rPr lang="en-US" dirty="0" err="1"/>
              <a:t>Tahun</a:t>
            </a:r>
            <a:r>
              <a:rPr lang="en-US" dirty="0"/>
              <a:t> 2014 </a:t>
            </a:r>
          </a:p>
        </p:txBody>
      </p:sp>
      <p:sp>
        <p:nvSpPr>
          <p:cNvPr id="5" name="Rectangle 4"/>
          <p:cNvSpPr/>
          <p:nvPr/>
        </p:nvSpPr>
        <p:spPr>
          <a:xfrm>
            <a:off x="5057045" y="6096000"/>
            <a:ext cx="3207032" cy="369332"/>
          </a:xfrm>
          <a:prstGeom prst="rect">
            <a:avLst/>
          </a:prstGeom>
        </p:spPr>
        <p:txBody>
          <a:bodyPr wrap="none">
            <a:spAutoFit/>
          </a:bodyPr>
          <a:lstStyle/>
          <a:p>
            <a:r>
              <a:rPr lang="en-US" dirty="0" err="1" smtClean="0"/>
              <a:t>Perka</a:t>
            </a:r>
            <a:r>
              <a:rPr lang="en-US" dirty="0" smtClean="0"/>
              <a:t> LIPI </a:t>
            </a:r>
            <a:r>
              <a:rPr lang="en-US" dirty="0"/>
              <a:t>No. </a:t>
            </a:r>
            <a:r>
              <a:rPr lang="id-ID" dirty="0" smtClean="0"/>
              <a:t>3</a:t>
            </a:r>
            <a:r>
              <a:rPr lang="en-US" dirty="0" smtClean="0"/>
              <a:t> </a:t>
            </a:r>
            <a:r>
              <a:rPr lang="en-US" dirty="0" err="1"/>
              <a:t>Tahun</a:t>
            </a:r>
            <a:r>
              <a:rPr lang="en-US" dirty="0"/>
              <a:t> 2014 </a:t>
            </a:r>
          </a:p>
        </p:txBody>
      </p:sp>
    </p:spTree>
    <p:extLst>
      <p:ext uri="{BB962C8B-B14F-4D97-AF65-F5344CB8AC3E}">
        <p14:creationId xmlns:p14="http://schemas.microsoft.com/office/powerpoint/2010/main" val="823795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99119"/>
            <a:ext cx="8229600" cy="1143000"/>
          </a:xfrm>
        </p:spPr>
        <p:txBody>
          <a:bodyPr>
            <a:normAutofit fontScale="90000"/>
          </a:bodyPr>
          <a:lstStyle/>
          <a:p>
            <a:pPr algn="l"/>
            <a:r>
              <a:rPr lang="en-US" dirty="0" err="1" smtClean="0">
                <a:solidFill>
                  <a:schemeClr val="accent4">
                    <a:lumMod val="75000"/>
                  </a:schemeClr>
                </a:solidFill>
              </a:rPr>
              <a:t>Pemberlakuan</a:t>
            </a:r>
            <a:r>
              <a:rPr lang="en-US" dirty="0" smtClean="0">
                <a:solidFill>
                  <a:schemeClr val="accent4">
                    <a:lumMod val="75000"/>
                  </a:schemeClr>
                </a:solidFill>
              </a:rPr>
              <a:t> </a:t>
            </a:r>
            <a:r>
              <a:rPr lang="en-US" dirty="0" err="1" smtClean="0">
                <a:solidFill>
                  <a:schemeClr val="accent4">
                    <a:lumMod val="75000"/>
                  </a:schemeClr>
                </a:solidFill>
              </a:rPr>
              <a:t>Akreditasi</a:t>
            </a:r>
            <a:r>
              <a:rPr lang="en-US" dirty="0" smtClean="0">
                <a:solidFill>
                  <a:schemeClr val="accent4">
                    <a:lumMod val="75000"/>
                  </a:schemeClr>
                </a:solidFill>
              </a:rPr>
              <a:t> </a:t>
            </a:r>
            <a:r>
              <a:rPr lang="en-US" dirty="0" err="1" smtClean="0">
                <a:solidFill>
                  <a:schemeClr val="accent4">
                    <a:lumMod val="75000"/>
                  </a:schemeClr>
                </a:solidFill>
              </a:rPr>
              <a:t>Terbitan</a:t>
            </a:r>
            <a:r>
              <a:rPr lang="en-US" dirty="0" smtClean="0">
                <a:solidFill>
                  <a:schemeClr val="accent4">
                    <a:lumMod val="75000"/>
                  </a:schemeClr>
                </a:solidFill>
              </a:rPr>
              <a:t> </a:t>
            </a:r>
            <a:r>
              <a:rPr lang="en-US" dirty="0" err="1" smtClean="0">
                <a:solidFill>
                  <a:schemeClr val="accent4">
                    <a:lumMod val="75000"/>
                  </a:schemeClr>
                </a:solidFill>
              </a:rPr>
              <a:t>Berkala</a:t>
            </a:r>
            <a:r>
              <a:rPr lang="en-US" dirty="0" smtClean="0">
                <a:solidFill>
                  <a:schemeClr val="accent4">
                    <a:lumMod val="75000"/>
                  </a:schemeClr>
                </a:solidFill>
              </a:rPr>
              <a:t> </a:t>
            </a:r>
            <a:r>
              <a:rPr lang="en-US" dirty="0" err="1" smtClean="0">
                <a:solidFill>
                  <a:schemeClr val="accent4">
                    <a:lumMod val="75000"/>
                  </a:schemeClr>
                </a:solidFill>
              </a:rPr>
              <a:t>Ilmiah</a:t>
            </a:r>
            <a:r>
              <a:rPr lang="en-US" dirty="0" smtClean="0">
                <a:solidFill>
                  <a:schemeClr val="accent4">
                    <a:lumMod val="75000"/>
                  </a:schemeClr>
                </a:solidFill>
              </a:rPr>
              <a:t> (ATBI)</a:t>
            </a:r>
            <a:endParaRPr lang="en-US" dirty="0">
              <a:solidFill>
                <a:schemeClr val="accent4">
                  <a:lumMod val="75000"/>
                </a:schemeClr>
              </a:solidFill>
            </a:endParaRPr>
          </a:p>
        </p:txBody>
      </p:sp>
      <p:sp>
        <p:nvSpPr>
          <p:cNvPr id="3" name="Rectangle 2"/>
          <p:cNvSpPr/>
          <p:nvPr/>
        </p:nvSpPr>
        <p:spPr>
          <a:xfrm>
            <a:off x="3429000" y="3810000"/>
            <a:ext cx="5638800" cy="914400"/>
          </a:xfrm>
          <a:prstGeom prst="rect">
            <a:avLst/>
          </a:prstGeom>
          <a:solidFill>
            <a:srgbClr val="3F68CD">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err="1" smtClean="0">
                <a:solidFill>
                  <a:schemeClr val="tx1"/>
                </a:solidFill>
              </a:rPr>
              <a:t>Perdirjen</a:t>
            </a:r>
            <a:r>
              <a:rPr lang="en-US" dirty="0" smtClean="0">
                <a:solidFill>
                  <a:schemeClr val="tx1"/>
                </a:solidFill>
              </a:rPr>
              <a:t> DIKTI No 1 </a:t>
            </a:r>
            <a:r>
              <a:rPr lang="en-US" dirty="0" err="1" smtClean="0">
                <a:solidFill>
                  <a:schemeClr val="tx1"/>
                </a:solidFill>
              </a:rPr>
              <a:t>Tahun</a:t>
            </a:r>
            <a:r>
              <a:rPr lang="en-US" dirty="0" smtClean="0">
                <a:solidFill>
                  <a:schemeClr val="tx1"/>
                </a:solidFill>
              </a:rPr>
              <a:t> 2014</a:t>
            </a:r>
            <a:r>
              <a:rPr lang="id-ID" dirty="0" smtClean="0">
                <a:solidFill>
                  <a:schemeClr val="tx1"/>
                </a:solidFill>
              </a:rPr>
              <a:t> dan Perka LIPI No. 3 tahun 204</a:t>
            </a:r>
            <a:endParaRPr lang="en-US" dirty="0" smtClean="0">
              <a:solidFill>
                <a:schemeClr val="tx1"/>
              </a:solidFill>
            </a:endParaRPr>
          </a:p>
          <a:p>
            <a:pPr algn="r"/>
            <a:r>
              <a:rPr lang="en-US" dirty="0" smtClean="0">
                <a:solidFill>
                  <a:schemeClr val="tx1"/>
                </a:solidFill>
              </a:rPr>
              <a:t>(ATBI ELEKTRONIK- ARJUNA)</a:t>
            </a:r>
            <a:endParaRPr lang="en-US" dirty="0">
              <a:solidFill>
                <a:schemeClr val="tx1"/>
              </a:solidFill>
            </a:endParaRPr>
          </a:p>
        </p:txBody>
      </p:sp>
      <p:cxnSp>
        <p:nvCxnSpPr>
          <p:cNvPr id="5" name="Straight Connector 4"/>
          <p:cNvCxnSpPr>
            <a:endCxn id="10" idx="0"/>
          </p:cNvCxnSpPr>
          <p:nvPr/>
        </p:nvCxnSpPr>
        <p:spPr>
          <a:xfrm>
            <a:off x="4560769" y="2667000"/>
            <a:ext cx="0" cy="29718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399" y="2895600"/>
            <a:ext cx="4419599" cy="914400"/>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Perdirjen</a:t>
            </a:r>
            <a:r>
              <a:rPr lang="en-US" dirty="0" smtClean="0">
                <a:solidFill>
                  <a:schemeClr val="tx1"/>
                </a:solidFill>
              </a:rPr>
              <a:t> DIKTI </a:t>
            </a:r>
            <a:r>
              <a:rPr lang="id-ID" dirty="0" smtClean="0">
                <a:solidFill>
                  <a:schemeClr val="tx1"/>
                </a:solidFill>
              </a:rPr>
              <a:t> dan Perka LIPI</a:t>
            </a:r>
          </a:p>
          <a:p>
            <a:r>
              <a:rPr lang="id-ID" dirty="0" smtClean="0">
                <a:solidFill>
                  <a:schemeClr val="tx1"/>
                </a:solidFill>
              </a:rPr>
              <a:t>Tahun 2011</a:t>
            </a:r>
            <a:endParaRPr lang="en-US" dirty="0" smtClean="0">
              <a:solidFill>
                <a:schemeClr val="tx1"/>
              </a:solidFill>
            </a:endParaRPr>
          </a:p>
          <a:p>
            <a:r>
              <a:rPr lang="en-US" dirty="0" smtClean="0">
                <a:solidFill>
                  <a:schemeClr val="tx1"/>
                </a:solidFill>
              </a:rPr>
              <a:t>(ATBI CETAK)</a:t>
            </a:r>
            <a:endParaRPr lang="en-US" dirty="0">
              <a:solidFill>
                <a:schemeClr val="tx1"/>
              </a:solidFill>
            </a:endParaRPr>
          </a:p>
        </p:txBody>
      </p:sp>
      <p:cxnSp>
        <p:nvCxnSpPr>
          <p:cNvPr id="8" name="Straight Connector 7"/>
          <p:cNvCxnSpPr/>
          <p:nvPr/>
        </p:nvCxnSpPr>
        <p:spPr>
          <a:xfrm>
            <a:off x="3429000" y="2362200"/>
            <a:ext cx="0" cy="25908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352800" y="2209800"/>
            <a:ext cx="152400"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84569" y="5638800"/>
            <a:ext cx="152400"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86697" y="1840468"/>
            <a:ext cx="1732205" cy="369332"/>
          </a:xfrm>
          <a:prstGeom prst="rect">
            <a:avLst/>
          </a:prstGeom>
          <a:noFill/>
        </p:spPr>
        <p:txBody>
          <a:bodyPr wrap="none" rtlCol="0">
            <a:spAutoFit/>
          </a:bodyPr>
          <a:lstStyle/>
          <a:p>
            <a:r>
              <a:rPr lang="en-US" dirty="0" smtClean="0"/>
              <a:t>31 </a:t>
            </a:r>
            <a:r>
              <a:rPr lang="en-US" dirty="0" err="1" smtClean="0"/>
              <a:t>Agustus</a:t>
            </a:r>
            <a:r>
              <a:rPr lang="en-US" dirty="0" smtClean="0"/>
              <a:t> 2014</a:t>
            </a:r>
            <a:endParaRPr lang="en-US" dirty="0"/>
          </a:p>
        </p:txBody>
      </p:sp>
      <p:sp>
        <p:nvSpPr>
          <p:cNvPr id="12" name="TextBox 11"/>
          <p:cNvSpPr txBox="1"/>
          <p:nvPr/>
        </p:nvSpPr>
        <p:spPr>
          <a:xfrm>
            <a:off x="3962400" y="5911334"/>
            <a:ext cx="1403013" cy="369332"/>
          </a:xfrm>
          <a:prstGeom prst="rect">
            <a:avLst/>
          </a:prstGeom>
          <a:noFill/>
        </p:spPr>
        <p:txBody>
          <a:bodyPr wrap="none" rtlCol="0">
            <a:spAutoFit/>
          </a:bodyPr>
          <a:lstStyle/>
          <a:p>
            <a:r>
              <a:rPr lang="en-US" dirty="0" smtClean="0"/>
              <a:t>1 April 201</a:t>
            </a:r>
            <a:r>
              <a:rPr lang="id-ID" dirty="0" smtClean="0"/>
              <a:t>6</a:t>
            </a:r>
            <a:endParaRPr lang="en-US" dirty="0"/>
          </a:p>
        </p:txBody>
      </p:sp>
      <p:sp>
        <p:nvSpPr>
          <p:cNvPr id="19" name="TextBox 18"/>
          <p:cNvSpPr txBox="1"/>
          <p:nvPr/>
        </p:nvSpPr>
        <p:spPr>
          <a:xfrm>
            <a:off x="4239278" y="2373868"/>
            <a:ext cx="2510303" cy="369332"/>
          </a:xfrm>
          <a:prstGeom prst="rect">
            <a:avLst/>
          </a:prstGeom>
          <a:noFill/>
        </p:spPr>
        <p:txBody>
          <a:bodyPr wrap="none" rtlCol="0">
            <a:spAutoFit/>
          </a:bodyPr>
          <a:lstStyle/>
          <a:p>
            <a:r>
              <a:rPr lang="en-US" dirty="0" smtClean="0"/>
              <a:t>STOP (31 </a:t>
            </a:r>
            <a:r>
              <a:rPr lang="en-US" dirty="0" err="1" smtClean="0"/>
              <a:t>Maret</a:t>
            </a:r>
            <a:r>
              <a:rPr lang="en-US" dirty="0" smtClean="0"/>
              <a:t> 201</a:t>
            </a:r>
            <a:r>
              <a:rPr lang="id-ID" dirty="0" smtClean="0"/>
              <a:t>6</a:t>
            </a:r>
            <a:r>
              <a:rPr lang="en-US" dirty="0" smtClean="0"/>
              <a:t>)</a:t>
            </a:r>
            <a:endParaRPr lang="en-US" dirty="0"/>
          </a:p>
        </p:txBody>
      </p:sp>
      <p:sp>
        <p:nvSpPr>
          <p:cNvPr id="20" name="TextBox 19"/>
          <p:cNvSpPr txBox="1"/>
          <p:nvPr/>
        </p:nvSpPr>
        <p:spPr>
          <a:xfrm>
            <a:off x="3020073" y="4903890"/>
            <a:ext cx="817853" cy="369332"/>
          </a:xfrm>
          <a:prstGeom prst="rect">
            <a:avLst/>
          </a:prstGeom>
          <a:noFill/>
        </p:spPr>
        <p:txBody>
          <a:bodyPr wrap="none" rtlCol="0">
            <a:spAutoFit/>
          </a:bodyPr>
          <a:lstStyle/>
          <a:p>
            <a:r>
              <a:rPr lang="en-US" dirty="0" smtClean="0"/>
              <a:t>MULAI</a:t>
            </a:r>
            <a:endParaRPr lang="en-US" dirty="0"/>
          </a:p>
        </p:txBody>
      </p:sp>
    </p:spTree>
    <p:extLst>
      <p:ext uri="{BB962C8B-B14F-4D97-AF65-F5344CB8AC3E}">
        <p14:creationId xmlns:p14="http://schemas.microsoft.com/office/powerpoint/2010/main" val="390661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p:bldP spid="12"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endCxn id="27" idx="2"/>
          </p:cNvCxnSpPr>
          <p:nvPr/>
        </p:nvCxnSpPr>
        <p:spPr>
          <a:xfrm flipH="1">
            <a:off x="5876925" y="4457700"/>
            <a:ext cx="3608" cy="1257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24517" y="977743"/>
            <a:ext cx="6629543" cy="369330"/>
          </a:xfrm>
          <a:prstGeom prst="rect">
            <a:avLst/>
          </a:prstGeom>
          <a:solidFill>
            <a:schemeClr val="tx1">
              <a:lumMod val="95000"/>
              <a:lumOff val="5000"/>
            </a:schemeClr>
          </a:solidFill>
        </p:spPr>
        <p:txBody>
          <a:bodyPr lIns="68577" tIns="34289" rIns="68577" bIns="34289">
            <a:spAutoFit/>
          </a:bodyPr>
          <a:lstStyle/>
          <a:p>
            <a:pPr>
              <a:tabLst>
                <a:tab pos="260736" algn="l"/>
              </a:tabLst>
              <a:defRPr/>
            </a:pPr>
            <a:r>
              <a:rPr lang="en-US" sz="1950" b="1" dirty="0">
                <a:solidFill>
                  <a:schemeClr val="bg1"/>
                </a:solidFill>
                <a:latin typeface="Arial" pitchFamily="34" charset="0"/>
                <a:cs typeface="Arial" pitchFamily="34" charset="0"/>
              </a:rPr>
              <a:t>STRUKTUR ORGANISASI KEMENRISTEK</a:t>
            </a:r>
            <a:r>
              <a:rPr lang="id-ID" sz="1950" b="1" dirty="0">
                <a:solidFill>
                  <a:schemeClr val="bg1"/>
                </a:solidFill>
                <a:latin typeface="Arial" pitchFamily="34" charset="0"/>
                <a:cs typeface="Arial" pitchFamily="34" charset="0"/>
              </a:rPr>
              <a:t>-</a:t>
            </a:r>
            <a:r>
              <a:rPr lang="en-US" sz="1950" b="1" dirty="0">
                <a:solidFill>
                  <a:schemeClr val="bg1"/>
                </a:solidFill>
                <a:latin typeface="Arial" pitchFamily="34" charset="0"/>
                <a:cs typeface="Arial" pitchFamily="34" charset="0"/>
              </a:rPr>
              <a:t>DIKTI </a:t>
            </a:r>
          </a:p>
        </p:txBody>
      </p:sp>
      <p:sp>
        <p:nvSpPr>
          <p:cNvPr id="46" name="Oval 45"/>
          <p:cNvSpPr/>
          <p:nvPr/>
        </p:nvSpPr>
        <p:spPr>
          <a:xfrm>
            <a:off x="2103687" y="1876980"/>
            <a:ext cx="994459" cy="455522"/>
          </a:xfrm>
          <a:prstGeom prst="ellipse">
            <a:avLst/>
          </a:prstGeom>
          <a:solidFill>
            <a:schemeClr val="accent6">
              <a:lumMod val="75000"/>
            </a:schemeClr>
          </a:solidFill>
          <a:ln>
            <a:solidFill>
              <a:schemeClr val="accent6">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a:defRPr/>
            </a:pPr>
            <a:endParaRPr lang="en-US" sz="1350" dirty="0">
              <a:solidFill>
                <a:schemeClr val="bg1"/>
              </a:solidFill>
            </a:endParaRPr>
          </a:p>
        </p:txBody>
      </p:sp>
      <p:sp>
        <p:nvSpPr>
          <p:cNvPr id="4" name="TextBox 3"/>
          <p:cNvSpPr txBox="1"/>
          <p:nvPr/>
        </p:nvSpPr>
        <p:spPr>
          <a:xfrm>
            <a:off x="3475189" y="1774268"/>
            <a:ext cx="2429206" cy="530913"/>
          </a:xfrm>
          <a:prstGeom prst="rect">
            <a:avLst/>
          </a:prstGeom>
          <a:solidFill>
            <a:srgbClr val="FF3300"/>
          </a:solidFill>
          <a:ln/>
          <a:scene3d>
            <a:camera prst="orthographicFront">
              <a:rot lat="0" lon="0" rev="0"/>
            </a:camera>
            <a:lightRig rig="threePt" dir="t">
              <a:rot lat="0" lon="0" rev="1200000"/>
            </a:lightRig>
          </a:scene3d>
          <a:sp3d>
            <a:bevelT w="63500" h="25400" prst="coolSlant"/>
          </a:sp3d>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500" b="1" dirty="0" err="1">
                <a:latin typeface="Arial" pitchFamily="34" charset="0"/>
                <a:cs typeface="Arial" pitchFamily="34" charset="0"/>
              </a:rPr>
              <a:t>Menteri</a:t>
            </a:r>
            <a:r>
              <a:rPr lang="en-US" sz="1500" b="1" dirty="0">
                <a:latin typeface="Arial" pitchFamily="34" charset="0"/>
                <a:cs typeface="Arial" pitchFamily="34" charset="0"/>
              </a:rPr>
              <a:t> </a:t>
            </a:r>
            <a:r>
              <a:rPr lang="en-US" sz="1500" b="1" dirty="0" err="1">
                <a:latin typeface="Arial" pitchFamily="34" charset="0"/>
                <a:cs typeface="Arial" pitchFamily="34" charset="0"/>
              </a:rPr>
              <a:t>Riset</a:t>
            </a:r>
            <a:r>
              <a:rPr lang="en-US" sz="1500" b="1" dirty="0">
                <a:latin typeface="Arial" pitchFamily="34" charset="0"/>
                <a:cs typeface="Arial" pitchFamily="34" charset="0"/>
              </a:rPr>
              <a:t>, </a:t>
            </a:r>
            <a:r>
              <a:rPr lang="en-US" sz="1500" b="1" dirty="0" err="1">
                <a:latin typeface="Arial" pitchFamily="34" charset="0"/>
                <a:cs typeface="Arial" pitchFamily="34" charset="0"/>
              </a:rPr>
              <a:t>Teknologi</a:t>
            </a:r>
            <a:r>
              <a:rPr lang="en-US" sz="1500" b="1" dirty="0">
                <a:latin typeface="Arial" pitchFamily="34" charset="0"/>
                <a:cs typeface="Arial" pitchFamily="34" charset="0"/>
              </a:rPr>
              <a:t>, </a:t>
            </a:r>
            <a:r>
              <a:rPr lang="en-US" sz="1500" b="1" dirty="0" err="1">
                <a:latin typeface="Arial" pitchFamily="34" charset="0"/>
                <a:cs typeface="Arial" pitchFamily="34" charset="0"/>
              </a:rPr>
              <a:t>dan</a:t>
            </a:r>
            <a:r>
              <a:rPr lang="en-US" sz="1500" b="1" dirty="0">
                <a:latin typeface="Arial" pitchFamily="34" charset="0"/>
                <a:cs typeface="Arial" pitchFamily="34" charset="0"/>
              </a:rPr>
              <a:t> </a:t>
            </a:r>
            <a:r>
              <a:rPr lang="en-US" sz="1500" b="1" dirty="0" err="1">
                <a:latin typeface="Arial" pitchFamily="34" charset="0"/>
                <a:cs typeface="Arial" pitchFamily="34" charset="0"/>
              </a:rPr>
              <a:t>Pendidikan</a:t>
            </a:r>
            <a:r>
              <a:rPr lang="en-US" sz="1500" b="1" dirty="0">
                <a:latin typeface="Arial" pitchFamily="34" charset="0"/>
                <a:cs typeface="Arial" pitchFamily="34" charset="0"/>
              </a:rPr>
              <a:t> </a:t>
            </a:r>
            <a:r>
              <a:rPr lang="en-US" sz="1500" b="1" dirty="0" err="1">
                <a:latin typeface="Arial" pitchFamily="34" charset="0"/>
                <a:cs typeface="Arial" pitchFamily="34" charset="0"/>
              </a:rPr>
              <a:t>Tinggi</a:t>
            </a:r>
            <a:endParaRPr lang="en-US" sz="1500" b="1" dirty="0">
              <a:latin typeface="Arial" pitchFamily="34" charset="0"/>
              <a:cs typeface="Arial" pitchFamily="34" charset="0"/>
            </a:endParaRPr>
          </a:p>
        </p:txBody>
      </p:sp>
      <p:sp>
        <p:nvSpPr>
          <p:cNvPr id="5" name="TextBox 4"/>
          <p:cNvSpPr txBox="1"/>
          <p:nvPr/>
        </p:nvSpPr>
        <p:spPr>
          <a:xfrm>
            <a:off x="2365133" y="2671162"/>
            <a:ext cx="1666106" cy="484746"/>
          </a:xfrm>
          <a:prstGeom prst="rect">
            <a:avLst/>
          </a:prstGeom>
          <a:solidFill>
            <a:schemeClr val="tx1">
              <a:lumMod val="75000"/>
              <a:lumOff val="25000"/>
            </a:schemeClr>
          </a:solidFill>
          <a:ln/>
          <a:scene3d>
            <a:camera prst="orthographicFront">
              <a:rot lat="0" lon="0" rev="0"/>
            </a:camera>
            <a:lightRig rig="threePt" dir="t">
              <a:rot lat="0" lon="0" rev="1200000"/>
            </a:lightRig>
          </a:scene3d>
          <a:sp3d>
            <a:bevelT w="63500" h="25400" prst="coolSlant"/>
          </a:sp3d>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350" b="1" dirty="0" err="1">
                <a:latin typeface="Arial" pitchFamily="34" charset="0"/>
                <a:cs typeface="Arial" pitchFamily="34" charset="0"/>
              </a:rPr>
              <a:t>Inspektorat</a:t>
            </a:r>
            <a:r>
              <a:rPr lang="en-US" sz="1350" b="1" dirty="0">
                <a:latin typeface="Arial" pitchFamily="34" charset="0"/>
                <a:cs typeface="Arial" pitchFamily="34" charset="0"/>
              </a:rPr>
              <a:t> </a:t>
            </a:r>
            <a:r>
              <a:rPr lang="en-US" sz="1350" b="1" dirty="0" err="1">
                <a:latin typeface="Arial" pitchFamily="34" charset="0"/>
                <a:cs typeface="Arial" pitchFamily="34" charset="0"/>
              </a:rPr>
              <a:t>Jenderal</a:t>
            </a:r>
            <a:endParaRPr lang="en-US" sz="1350" b="1" dirty="0">
              <a:latin typeface="Arial" pitchFamily="34" charset="0"/>
              <a:cs typeface="Arial" pitchFamily="34" charset="0"/>
            </a:endParaRPr>
          </a:p>
        </p:txBody>
      </p:sp>
      <p:sp>
        <p:nvSpPr>
          <p:cNvPr id="27660" name="TextBox 6"/>
          <p:cNvSpPr txBox="1">
            <a:spLocks noChangeArrowheads="1"/>
          </p:cNvSpPr>
          <p:nvPr/>
        </p:nvSpPr>
        <p:spPr bwMode="auto">
          <a:xfrm>
            <a:off x="2023580" y="1951622"/>
            <a:ext cx="1148720" cy="3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id-ID" sz="1800" b="1">
                <a:solidFill>
                  <a:schemeClr val="bg1"/>
                </a:solidFill>
                <a:latin typeface="Arial" charset="0"/>
                <a:cs typeface="Arial" charset="0"/>
              </a:rPr>
              <a:t>Staf Ahli</a:t>
            </a:r>
          </a:p>
        </p:txBody>
      </p:sp>
      <p:sp>
        <p:nvSpPr>
          <p:cNvPr id="8" name="TextBox 7"/>
          <p:cNvSpPr txBox="1"/>
          <p:nvPr/>
        </p:nvSpPr>
        <p:spPr>
          <a:xfrm>
            <a:off x="2849740" y="3672247"/>
            <a:ext cx="1206935" cy="761745"/>
          </a:xfrm>
          <a:prstGeom prst="rect">
            <a:avLst/>
          </a:prstGeom>
          <a:solidFill>
            <a:schemeClr val="bg1">
              <a:lumMod val="65000"/>
            </a:schemeClr>
          </a:solidFill>
          <a:ln/>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125" b="1" dirty="0" err="1">
                <a:solidFill>
                  <a:schemeClr val="tx1"/>
                </a:solidFill>
                <a:latin typeface="Arial" pitchFamily="34" charset="0"/>
                <a:cs typeface="Arial" pitchFamily="34" charset="0"/>
              </a:rPr>
              <a:t>Ditjen</a:t>
            </a:r>
            <a:endParaRPr lang="en-US" sz="1125" b="1" dirty="0">
              <a:solidFill>
                <a:schemeClr val="tx1"/>
              </a:solidFill>
              <a:latin typeface="Arial" pitchFamily="34" charset="0"/>
              <a:cs typeface="Arial" pitchFamily="34" charset="0"/>
            </a:endParaRPr>
          </a:p>
          <a:p>
            <a:pPr algn="ctr">
              <a:defRPr/>
            </a:pPr>
            <a:r>
              <a:rPr lang="en-US" sz="1125" b="1" dirty="0" err="1">
                <a:solidFill>
                  <a:schemeClr val="tx1"/>
                </a:solidFill>
                <a:latin typeface="Arial" pitchFamily="34" charset="0"/>
                <a:cs typeface="Arial" pitchFamily="34" charset="0"/>
              </a:rPr>
              <a:t>Kelembagaan</a:t>
            </a:r>
            <a:r>
              <a:rPr lang="en-US" sz="1125" b="1" dirty="0">
                <a:solidFill>
                  <a:schemeClr val="tx1"/>
                </a:solidFill>
                <a:latin typeface="Arial" pitchFamily="34" charset="0"/>
                <a:cs typeface="Arial" pitchFamily="34" charset="0"/>
              </a:rPr>
              <a:t> IPTEK </a:t>
            </a:r>
            <a:r>
              <a:rPr lang="en-US" sz="1125" b="1" dirty="0" err="1">
                <a:solidFill>
                  <a:schemeClr val="tx1"/>
                </a:solidFill>
                <a:latin typeface="Arial" pitchFamily="34" charset="0"/>
                <a:cs typeface="Arial" pitchFamily="34" charset="0"/>
              </a:rPr>
              <a:t>dan</a:t>
            </a:r>
            <a:r>
              <a:rPr lang="en-US" sz="1125" b="1" dirty="0">
                <a:solidFill>
                  <a:schemeClr val="tx1"/>
                </a:solidFill>
                <a:latin typeface="Arial" pitchFamily="34" charset="0"/>
                <a:cs typeface="Arial" pitchFamily="34" charset="0"/>
              </a:rPr>
              <a:t> DIKTI</a:t>
            </a:r>
          </a:p>
        </p:txBody>
      </p:sp>
      <p:sp>
        <p:nvSpPr>
          <p:cNvPr id="9" name="TextBox 8"/>
          <p:cNvSpPr txBox="1"/>
          <p:nvPr/>
        </p:nvSpPr>
        <p:spPr>
          <a:xfrm>
            <a:off x="1320139" y="3679179"/>
            <a:ext cx="1436298" cy="761745"/>
          </a:xfrm>
          <a:prstGeom prst="rect">
            <a:avLst/>
          </a:prstGeom>
          <a:solidFill>
            <a:schemeClr val="bg1">
              <a:lumMod val="65000"/>
            </a:schemeClr>
          </a:solidFill>
          <a:ln/>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125" b="1" dirty="0" err="1">
                <a:solidFill>
                  <a:schemeClr val="tx1"/>
                </a:solidFill>
                <a:latin typeface="Arial" pitchFamily="34" charset="0"/>
                <a:cs typeface="Arial" pitchFamily="34" charset="0"/>
              </a:rPr>
              <a:t>Ditjen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Pembelajaran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dan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Kemahasiswaan</a:t>
            </a:r>
            <a:endParaRPr lang="en-US" sz="1125" b="1" dirty="0">
              <a:solidFill>
                <a:schemeClr val="tx1"/>
              </a:solidFill>
              <a:latin typeface="Arial" pitchFamily="34" charset="0"/>
              <a:cs typeface="Arial" pitchFamily="34" charset="0"/>
            </a:endParaRPr>
          </a:p>
          <a:p>
            <a:pPr algn="ctr">
              <a:defRPr/>
            </a:pPr>
            <a:endParaRPr lang="en-US" sz="1125" b="1" dirty="0">
              <a:solidFill>
                <a:schemeClr val="tx1"/>
              </a:solidFill>
              <a:latin typeface="Arial" pitchFamily="34" charset="0"/>
              <a:cs typeface="Arial" pitchFamily="34" charset="0"/>
            </a:endParaRPr>
          </a:p>
        </p:txBody>
      </p:sp>
      <p:sp>
        <p:nvSpPr>
          <p:cNvPr id="11" name="TextBox 10"/>
          <p:cNvSpPr txBox="1"/>
          <p:nvPr/>
        </p:nvSpPr>
        <p:spPr>
          <a:xfrm>
            <a:off x="4155479" y="3672247"/>
            <a:ext cx="1012371" cy="761745"/>
          </a:xfrm>
          <a:prstGeom prst="rect">
            <a:avLst/>
          </a:prstGeom>
          <a:solidFill>
            <a:schemeClr val="bg1">
              <a:lumMod val="65000"/>
            </a:schemeClr>
          </a:solidFill>
          <a:ln/>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125" b="1" dirty="0" err="1">
                <a:solidFill>
                  <a:schemeClr val="tx1"/>
                </a:solidFill>
                <a:latin typeface="Arial" pitchFamily="34" charset="0"/>
                <a:cs typeface="Arial" pitchFamily="34" charset="0"/>
              </a:rPr>
              <a:t>Ditjen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Sumber</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Daya</a:t>
            </a:r>
            <a:r>
              <a:rPr lang="en-US" sz="1125" b="1" dirty="0">
                <a:solidFill>
                  <a:schemeClr val="tx1"/>
                </a:solidFill>
                <a:latin typeface="Arial" pitchFamily="34" charset="0"/>
                <a:cs typeface="Arial" pitchFamily="34" charset="0"/>
              </a:rPr>
              <a:t> IPTEK </a:t>
            </a:r>
            <a:r>
              <a:rPr lang="en-US" sz="1125" b="1" dirty="0" err="1">
                <a:solidFill>
                  <a:schemeClr val="tx1"/>
                </a:solidFill>
                <a:latin typeface="Arial" pitchFamily="34" charset="0"/>
                <a:cs typeface="Arial" pitchFamily="34" charset="0"/>
              </a:rPr>
              <a:t>dan</a:t>
            </a:r>
            <a:r>
              <a:rPr lang="en-US" sz="1125" b="1" dirty="0">
                <a:solidFill>
                  <a:schemeClr val="tx1"/>
                </a:solidFill>
                <a:latin typeface="Arial" pitchFamily="34" charset="0"/>
                <a:cs typeface="Arial" pitchFamily="34" charset="0"/>
              </a:rPr>
              <a:t> DIKTI</a:t>
            </a:r>
          </a:p>
        </p:txBody>
      </p:sp>
      <p:sp>
        <p:nvSpPr>
          <p:cNvPr id="12" name="TextBox 11"/>
          <p:cNvSpPr txBox="1"/>
          <p:nvPr/>
        </p:nvSpPr>
        <p:spPr>
          <a:xfrm>
            <a:off x="5255284" y="3672247"/>
            <a:ext cx="1334549" cy="761745"/>
          </a:xfrm>
          <a:prstGeom prst="rect">
            <a:avLst/>
          </a:prstGeom>
          <a:solidFill>
            <a:schemeClr val="bg1">
              <a:lumMod val="65000"/>
            </a:schemeClr>
          </a:solidFill>
          <a:ln/>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125" b="1" dirty="0" err="1">
                <a:solidFill>
                  <a:schemeClr val="tx1"/>
                </a:solidFill>
                <a:latin typeface="Arial" pitchFamily="34" charset="0"/>
                <a:cs typeface="Arial" pitchFamily="34" charset="0"/>
              </a:rPr>
              <a:t>Ditjen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Penguatan</a:t>
            </a:r>
            <a:r>
              <a:rPr lang="en-US" sz="1125" b="1" dirty="0">
                <a:solidFill>
                  <a:schemeClr val="tx1"/>
                </a:solidFill>
                <a:latin typeface="Arial" pitchFamily="34" charset="0"/>
                <a:cs typeface="Arial" pitchFamily="34" charset="0"/>
              </a:rPr>
              <a:t> </a:t>
            </a:r>
          </a:p>
          <a:p>
            <a:pPr algn="ctr">
              <a:defRPr/>
            </a:pPr>
            <a:r>
              <a:rPr lang="en-US" sz="1125" b="1" dirty="0" err="1">
                <a:solidFill>
                  <a:schemeClr val="tx1"/>
                </a:solidFill>
                <a:latin typeface="Arial" pitchFamily="34" charset="0"/>
                <a:cs typeface="Arial" pitchFamily="34" charset="0"/>
              </a:rPr>
              <a:t>Riset</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dan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Pengembangan</a:t>
            </a:r>
            <a:endParaRPr lang="en-US" sz="1125" b="1" dirty="0">
              <a:solidFill>
                <a:schemeClr val="tx1"/>
              </a:solidFill>
              <a:latin typeface="Arial" pitchFamily="34" charset="0"/>
              <a:cs typeface="Arial" pitchFamily="34" charset="0"/>
            </a:endParaRPr>
          </a:p>
          <a:p>
            <a:pPr algn="ctr">
              <a:defRPr/>
            </a:pPr>
            <a:endParaRPr lang="en-US" sz="1125" b="1" dirty="0">
              <a:solidFill>
                <a:schemeClr val="tx1"/>
              </a:solidFill>
              <a:latin typeface="Arial" pitchFamily="34" charset="0"/>
              <a:cs typeface="Arial" pitchFamily="34" charset="0"/>
            </a:endParaRPr>
          </a:p>
        </p:txBody>
      </p:sp>
      <p:sp>
        <p:nvSpPr>
          <p:cNvPr id="13" name="TextBox 12"/>
          <p:cNvSpPr txBox="1"/>
          <p:nvPr/>
        </p:nvSpPr>
        <p:spPr>
          <a:xfrm>
            <a:off x="6680606" y="3666007"/>
            <a:ext cx="1034645" cy="761745"/>
          </a:xfrm>
          <a:prstGeom prst="rect">
            <a:avLst/>
          </a:prstGeom>
          <a:solidFill>
            <a:schemeClr val="bg1">
              <a:lumMod val="65000"/>
            </a:schemeClr>
          </a:solidFill>
          <a:ln/>
        </p:spPr>
        <p:style>
          <a:lnRef idx="0">
            <a:schemeClr val="accent5"/>
          </a:lnRef>
          <a:fillRef idx="3">
            <a:schemeClr val="accent5"/>
          </a:fillRef>
          <a:effectRef idx="3">
            <a:schemeClr val="accent5"/>
          </a:effectRef>
          <a:fontRef idx="minor">
            <a:schemeClr val="lt1"/>
          </a:fontRef>
        </p:style>
        <p:txBody>
          <a:bodyPr lIns="68577" tIns="34289" rIns="68577" bIns="34289" anchor="ctr">
            <a:spAutoFit/>
          </a:bodyPr>
          <a:lstStyle/>
          <a:p>
            <a:pPr algn="ctr">
              <a:defRPr/>
            </a:pPr>
            <a:r>
              <a:rPr lang="en-US" sz="1125" b="1" dirty="0" err="1">
                <a:solidFill>
                  <a:schemeClr val="tx1"/>
                </a:solidFill>
                <a:latin typeface="Arial" pitchFamily="34" charset="0"/>
                <a:cs typeface="Arial" pitchFamily="34" charset="0"/>
              </a:rPr>
              <a:t>Ditjen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Penguatan</a:t>
            </a:r>
            <a:r>
              <a:rPr lang="en-US" sz="1125" b="1" dirty="0">
                <a:solidFill>
                  <a:schemeClr val="tx1"/>
                </a:solidFill>
                <a:latin typeface="Arial" pitchFamily="34" charset="0"/>
                <a:cs typeface="Arial" pitchFamily="34" charset="0"/>
              </a:rPr>
              <a:t> </a:t>
            </a:r>
            <a:r>
              <a:rPr lang="en-US" sz="1125" b="1" dirty="0" err="1">
                <a:solidFill>
                  <a:schemeClr val="tx1"/>
                </a:solidFill>
                <a:latin typeface="Arial" pitchFamily="34" charset="0"/>
                <a:cs typeface="Arial" pitchFamily="34" charset="0"/>
              </a:rPr>
              <a:t>Inovasi</a:t>
            </a:r>
            <a:endParaRPr lang="en-US" sz="1125" b="1" dirty="0">
              <a:solidFill>
                <a:schemeClr val="tx1"/>
              </a:solidFill>
              <a:latin typeface="Arial" pitchFamily="34" charset="0"/>
              <a:cs typeface="Arial" pitchFamily="34" charset="0"/>
            </a:endParaRPr>
          </a:p>
          <a:p>
            <a:pPr algn="ctr">
              <a:defRPr/>
            </a:pPr>
            <a:endParaRPr lang="en-US" sz="1125" b="1" dirty="0">
              <a:solidFill>
                <a:schemeClr val="tx1"/>
              </a:solidFill>
              <a:latin typeface="Arial" pitchFamily="34" charset="0"/>
              <a:cs typeface="Arial" pitchFamily="34" charset="0"/>
            </a:endParaRPr>
          </a:p>
        </p:txBody>
      </p:sp>
      <p:sp>
        <p:nvSpPr>
          <p:cNvPr id="6" name="TextBox 5"/>
          <p:cNvSpPr txBox="1"/>
          <p:nvPr/>
        </p:nvSpPr>
        <p:spPr>
          <a:xfrm>
            <a:off x="5349343" y="2520921"/>
            <a:ext cx="1666106" cy="484746"/>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lIns="68577" tIns="34289" rIns="68577" bIns="34289">
            <a:spAutoFit/>
          </a:bodyPr>
          <a:lstStyle/>
          <a:p>
            <a:pPr algn="ctr">
              <a:defRPr/>
            </a:pPr>
            <a:r>
              <a:rPr lang="en-US" sz="1350" b="1" dirty="0" err="1">
                <a:latin typeface="Arial" pitchFamily="34" charset="0"/>
                <a:cs typeface="Arial" pitchFamily="34" charset="0"/>
              </a:rPr>
              <a:t>Sekretariat</a:t>
            </a:r>
            <a:r>
              <a:rPr lang="en-US" sz="1350" b="1" dirty="0">
                <a:latin typeface="Arial" pitchFamily="34" charset="0"/>
                <a:cs typeface="Arial" pitchFamily="34" charset="0"/>
              </a:rPr>
              <a:t> </a:t>
            </a:r>
            <a:r>
              <a:rPr lang="en-US" sz="1350" b="1" dirty="0" err="1">
                <a:latin typeface="Arial" pitchFamily="34" charset="0"/>
                <a:cs typeface="Arial" pitchFamily="34" charset="0"/>
              </a:rPr>
              <a:t>Jenderal</a:t>
            </a:r>
            <a:endParaRPr lang="en-US" sz="1350" b="1" dirty="0">
              <a:latin typeface="Arial" pitchFamily="34" charset="0"/>
              <a:cs typeface="Arial" pitchFamily="34" charset="0"/>
            </a:endParaRPr>
          </a:p>
        </p:txBody>
      </p:sp>
      <p:cxnSp>
        <p:nvCxnSpPr>
          <p:cNvPr id="36" name="Straight Connector 35"/>
          <p:cNvCxnSpPr/>
          <p:nvPr/>
        </p:nvCxnSpPr>
        <p:spPr>
          <a:xfrm rot="16200000" flipH="1">
            <a:off x="3991231" y="2971311"/>
            <a:ext cx="1401795" cy="10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990330" y="3242939"/>
            <a:ext cx="520731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90329" y="3242939"/>
            <a:ext cx="0" cy="429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513375" y="3242939"/>
            <a:ext cx="0" cy="429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880533" y="3252622"/>
            <a:ext cx="0" cy="4292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187993" y="3252622"/>
            <a:ext cx="0" cy="4292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692129" y="2705028"/>
            <a:ext cx="6574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029282" y="2856719"/>
            <a:ext cx="6574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72552" y="2095783"/>
            <a:ext cx="394705" cy="1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8-Point Star 2"/>
          <p:cNvSpPr/>
          <p:nvPr/>
        </p:nvSpPr>
        <p:spPr>
          <a:xfrm>
            <a:off x="5981707" y="1458875"/>
            <a:ext cx="1778516" cy="1015800"/>
          </a:xfrm>
          <a:prstGeom prst="star8">
            <a:avLst/>
          </a:prstGeom>
          <a:solidFill>
            <a:srgbClr val="FFFF00"/>
          </a:solidFill>
          <a:ln>
            <a:solidFill>
              <a:srgbClr val="FFFF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a:defRPr/>
            </a:pPr>
            <a:r>
              <a:rPr lang="en-US" sz="1200">
                <a:solidFill>
                  <a:schemeClr val="tx1"/>
                </a:solidFill>
              </a:rPr>
              <a:t>Sesuai Perpres No.13 Tahun 2015</a:t>
            </a:r>
          </a:p>
        </p:txBody>
      </p:sp>
      <p:sp>
        <p:nvSpPr>
          <p:cNvPr id="2" name="Rectangle 1"/>
          <p:cNvSpPr/>
          <p:nvPr/>
        </p:nvSpPr>
        <p:spPr>
          <a:xfrm>
            <a:off x="4880408" y="4698498"/>
            <a:ext cx="20002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Direktorat</a:t>
            </a:r>
            <a:r>
              <a:rPr lang="en-US" sz="1200" dirty="0"/>
              <a:t> </a:t>
            </a:r>
            <a:r>
              <a:rPr lang="en-US" sz="1200" dirty="0" err="1"/>
              <a:t>Sistem</a:t>
            </a:r>
            <a:r>
              <a:rPr lang="en-US" sz="1200" dirty="0"/>
              <a:t> </a:t>
            </a:r>
            <a:r>
              <a:rPr lang="en-US" sz="1200" dirty="0" err="1"/>
              <a:t>Risbang</a:t>
            </a:r>
            <a:endParaRPr lang="en-US" sz="1200" dirty="0"/>
          </a:p>
        </p:txBody>
      </p:sp>
      <p:sp>
        <p:nvSpPr>
          <p:cNvPr id="25" name="Rectangle 24"/>
          <p:cNvSpPr/>
          <p:nvPr/>
        </p:nvSpPr>
        <p:spPr>
          <a:xfrm>
            <a:off x="4876800" y="4973165"/>
            <a:ext cx="20002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Direktorat</a:t>
            </a:r>
            <a:r>
              <a:rPr lang="en-US" sz="1200" dirty="0"/>
              <a:t> RPM (DRPM)</a:t>
            </a:r>
          </a:p>
        </p:txBody>
      </p:sp>
      <p:sp>
        <p:nvSpPr>
          <p:cNvPr id="26" name="Rectangle 25"/>
          <p:cNvSpPr/>
          <p:nvPr/>
        </p:nvSpPr>
        <p:spPr>
          <a:xfrm>
            <a:off x="4876800" y="5256686"/>
            <a:ext cx="20002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Direktorat</a:t>
            </a:r>
            <a:r>
              <a:rPr lang="en-US" sz="1200" dirty="0"/>
              <a:t> </a:t>
            </a:r>
            <a:r>
              <a:rPr lang="en-US" sz="1200" dirty="0" err="1"/>
              <a:t>Riset</a:t>
            </a:r>
            <a:r>
              <a:rPr lang="en-US" sz="1200" dirty="0"/>
              <a:t> </a:t>
            </a:r>
            <a:r>
              <a:rPr lang="en-US" sz="1200" dirty="0" err="1"/>
              <a:t>Industri</a:t>
            </a:r>
            <a:endParaRPr lang="en-US" sz="1200" dirty="0"/>
          </a:p>
        </p:txBody>
      </p:sp>
      <p:sp>
        <p:nvSpPr>
          <p:cNvPr id="27" name="Rectangle 26"/>
          <p:cNvSpPr/>
          <p:nvPr/>
        </p:nvSpPr>
        <p:spPr>
          <a:xfrm>
            <a:off x="4876800" y="5543550"/>
            <a:ext cx="20002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Direktorat</a:t>
            </a:r>
            <a:r>
              <a:rPr lang="en-US" sz="1200" dirty="0"/>
              <a:t> </a:t>
            </a:r>
            <a:r>
              <a:rPr lang="en-US" sz="1200" dirty="0" err="1"/>
              <a:t>Pengelolaan</a:t>
            </a:r>
            <a:r>
              <a:rPr lang="en-US" sz="1200" dirty="0"/>
              <a:t> KI</a:t>
            </a:r>
          </a:p>
        </p:txBody>
      </p:sp>
    </p:spTree>
    <p:extLst>
      <p:ext uri="{BB962C8B-B14F-4D97-AF65-F5344CB8AC3E}">
        <p14:creationId xmlns:p14="http://schemas.microsoft.com/office/powerpoint/2010/main" val="1531381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87" y="271462"/>
            <a:ext cx="8505825" cy="6315075"/>
          </a:xfrm>
          <a:prstGeom prst="rect">
            <a:avLst/>
          </a:prstGeom>
        </p:spPr>
      </p:pic>
      <p:sp>
        <p:nvSpPr>
          <p:cNvPr id="3" name="Rectangle 2"/>
          <p:cNvSpPr/>
          <p:nvPr/>
        </p:nvSpPr>
        <p:spPr>
          <a:xfrm>
            <a:off x="7162800" y="4191000"/>
            <a:ext cx="1447800" cy="457201"/>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809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09736"/>
          </a:xfrm>
        </p:spPr>
        <p:txBody>
          <a:bodyPr>
            <a:normAutofit fontScale="90000"/>
          </a:bodyPr>
          <a:lstStyle/>
          <a:p>
            <a:r>
              <a:rPr lang="en-MY" dirty="0" smtClean="0"/>
              <a:t>Scopus selection criteria</a:t>
            </a:r>
            <a:endParaRPr lang="en-MY" dirty="0"/>
          </a:p>
        </p:txBody>
      </p:sp>
      <p:pic>
        <p:nvPicPr>
          <p:cNvPr id="114690" name="Picture 2"/>
          <p:cNvPicPr>
            <a:picLocks noChangeAspect="1" noChangeArrowheads="1"/>
          </p:cNvPicPr>
          <p:nvPr/>
        </p:nvPicPr>
        <p:blipFill>
          <a:blip r:embed="rId2"/>
          <a:srcRect t="16051"/>
          <a:stretch>
            <a:fillRect/>
          </a:stretch>
        </p:blipFill>
        <p:spPr bwMode="auto">
          <a:xfrm>
            <a:off x="394136" y="1229711"/>
            <a:ext cx="7876631" cy="3999489"/>
          </a:xfrm>
          <a:prstGeom prst="rect">
            <a:avLst/>
          </a:prstGeom>
          <a:noFill/>
          <a:ln w="9525">
            <a:noFill/>
            <a:miter lim="800000"/>
            <a:headEnd/>
            <a:tailEnd/>
          </a:ln>
        </p:spPr>
      </p:pic>
    </p:spTree>
    <p:extLst>
      <p:ext uri="{BB962C8B-B14F-4D97-AF65-F5344CB8AC3E}">
        <p14:creationId xmlns:p14="http://schemas.microsoft.com/office/powerpoint/2010/main" val="2082386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3214688" cy="500063"/>
          </a:xfrm>
          <a:prstGeom prst="rect">
            <a:avLst/>
          </a:prstGeom>
        </p:spPr>
        <p:style>
          <a:lnRef idx="1">
            <a:schemeClr val="accent1"/>
          </a:lnRef>
          <a:fillRef idx="2">
            <a:schemeClr val="accent1"/>
          </a:fillRef>
          <a:effectRef idx="1">
            <a:schemeClr val="accent1"/>
          </a:effectRef>
          <a:fontRef idx="minor">
            <a:schemeClr val="dk1"/>
          </a:fontRef>
        </p:style>
        <p:txBody>
          <a:bodyPr/>
          <a:lstStyle/>
          <a:p>
            <a:pPr>
              <a:defRPr/>
            </a:pPr>
            <a:r>
              <a:rPr lang="en-US" sz="2400" b="1" dirty="0" err="1">
                <a:latin typeface="+mj-lt"/>
                <a:ea typeface="+mj-ea"/>
                <a:cs typeface="+mj-cs"/>
              </a:rPr>
              <a:t>Riwayat</a:t>
            </a:r>
            <a:r>
              <a:rPr lang="en-US" sz="2400" b="1" dirty="0">
                <a:latin typeface="+mj-lt"/>
                <a:ea typeface="+mj-ea"/>
                <a:cs typeface="+mj-cs"/>
              </a:rPr>
              <a:t> </a:t>
            </a:r>
            <a:r>
              <a:rPr lang="en-US" sz="2400" b="1" dirty="0" err="1">
                <a:latin typeface="+mj-lt"/>
                <a:ea typeface="+mj-ea"/>
                <a:cs typeface="+mj-cs"/>
              </a:rPr>
              <a:t>singkat</a:t>
            </a:r>
            <a:endParaRPr lang="en-US" sz="2400" b="1" dirty="0">
              <a:latin typeface="+mj-lt"/>
              <a:ea typeface="+mj-ea"/>
              <a:cs typeface="+mj-cs"/>
            </a:endParaRPr>
          </a:p>
        </p:txBody>
      </p:sp>
      <p:sp>
        <p:nvSpPr>
          <p:cNvPr id="3" name="Title 1"/>
          <p:cNvSpPr txBox="1">
            <a:spLocks/>
          </p:cNvSpPr>
          <p:nvPr/>
        </p:nvSpPr>
        <p:spPr>
          <a:xfrm>
            <a:off x="0" y="533400"/>
            <a:ext cx="6786563" cy="428625"/>
          </a:xfrm>
          <a:prstGeom prst="rect">
            <a:avLst/>
          </a:prstGeom>
        </p:spPr>
        <p:style>
          <a:lnRef idx="1">
            <a:schemeClr val="dk1"/>
          </a:lnRef>
          <a:fillRef idx="2">
            <a:schemeClr val="dk1"/>
          </a:fillRef>
          <a:effectRef idx="1">
            <a:schemeClr val="dk1"/>
          </a:effectRef>
          <a:fontRef idx="minor">
            <a:schemeClr val="dk1"/>
          </a:fontRef>
        </p:style>
        <p:txBody>
          <a:bodyPr/>
          <a:lstStyle/>
          <a:p>
            <a:pPr>
              <a:defRPr/>
            </a:pPr>
            <a:r>
              <a:rPr lang="en-US" sz="1600" b="1" dirty="0" err="1">
                <a:latin typeface="+mj-lt"/>
                <a:ea typeface="+mj-ea"/>
                <a:cs typeface="+mj-cs"/>
              </a:rPr>
              <a:t>Tempat</a:t>
            </a:r>
            <a:r>
              <a:rPr lang="en-US" sz="1600" b="1" dirty="0">
                <a:latin typeface="+mj-lt"/>
                <a:ea typeface="+mj-ea"/>
                <a:cs typeface="+mj-cs"/>
              </a:rPr>
              <a:t>  </a:t>
            </a:r>
            <a:r>
              <a:rPr lang="en-US" sz="1600" b="1" dirty="0" err="1">
                <a:latin typeface="+mj-lt"/>
                <a:ea typeface="+mj-ea"/>
                <a:cs typeface="+mj-cs"/>
              </a:rPr>
              <a:t>Tanggal</a:t>
            </a:r>
            <a:r>
              <a:rPr lang="en-US" sz="1600" b="1" dirty="0">
                <a:latin typeface="+mj-lt"/>
                <a:ea typeface="+mj-ea"/>
                <a:cs typeface="+mj-cs"/>
              </a:rPr>
              <a:t> </a:t>
            </a:r>
            <a:r>
              <a:rPr lang="en-US" sz="1600" b="1" dirty="0" err="1">
                <a:latin typeface="+mj-lt"/>
                <a:ea typeface="+mj-ea"/>
                <a:cs typeface="+mj-cs"/>
              </a:rPr>
              <a:t>Lahir</a:t>
            </a:r>
            <a:r>
              <a:rPr lang="en-US" sz="1600" b="1" dirty="0">
                <a:latin typeface="+mj-lt"/>
                <a:ea typeface="+mj-ea"/>
                <a:cs typeface="+mj-cs"/>
              </a:rPr>
              <a:t>: Bandung 11 Mei 1978</a:t>
            </a:r>
          </a:p>
        </p:txBody>
      </p:sp>
      <p:sp>
        <p:nvSpPr>
          <p:cNvPr id="4" name="Title 1"/>
          <p:cNvSpPr txBox="1">
            <a:spLocks/>
          </p:cNvSpPr>
          <p:nvPr/>
        </p:nvSpPr>
        <p:spPr>
          <a:xfrm>
            <a:off x="0" y="990600"/>
            <a:ext cx="6781800" cy="863600"/>
          </a:xfrm>
          <a:prstGeom prst="rect">
            <a:avLst/>
          </a:prstGeom>
        </p:spPr>
        <p:style>
          <a:lnRef idx="1">
            <a:schemeClr val="accent6"/>
          </a:lnRef>
          <a:fillRef idx="2">
            <a:schemeClr val="accent6"/>
          </a:fillRef>
          <a:effectRef idx="1">
            <a:schemeClr val="accent6"/>
          </a:effectRef>
          <a:fontRef idx="minor">
            <a:schemeClr val="dk1"/>
          </a:fontRef>
        </p:style>
        <p:txBody>
          <a:bodyPr/>
          <a:lstStyle/>
          <a:p>
            <a:pPr>
              <a:defRPr/>
            </a:pPr>
            <a:r>
              <a:rPr lang="en-US" sz="1600" b="1" dirty="0" err="1">
                <a:latin typeface="+mj-lt"/>
                <a:ea typeface="+mj-ea"/>
                <a:cs typeface="+mj-cs"/>
              </a:rPr>
              <a:t>Alamat</a:t>
            </a:r>
            <a:r>
              <a:rPr lang="en-US" sz="1600" b="1" dirty="0">
                <a:latin typeface="+mj-lt"/>
                <a:ea typeface="+mj-ea"/>
                <a:cs typeface="+mj-cs"/>
              </a:rPr>
              <a:t> </a:t>
            </a:r>
            <a:r>
              <a:rPr lang="en-US" sz="1600" b="1" dirty="0" err="1">
                <a:latin typeface="+mj-lt"/>
                <a:ea typeface="+mj-ea"/>
                <a:cs typeface="+mj-cs"/>
              </a:rPr>
              <a:t>kantor</a:t>
            </a:r>
            <a:r>
              <a:rPr lang="en-US" sz="1600" b="1" dirty="0">
                <a:latin typeface="+mj-lt"/>
                <a:ea typeface="+mj-ea"/>
                <a:cs typeface="+mj-cs"/>
              </a:rPr>
              <a:t>: PDII-LIPI, Jl. </a:t>
            </a:r>
            <a:r>
              <a:rPr lang="en-US" sz="1600" b="1" dirty="0" err="1">
                <a:latin typeface="+mj-lt"/>
                <a:ea typeface="+mj-ea"/>
                <a:cs typeface="+mj-cs"/>
              </a:rPr>
              <a:t>Jend</a:t>
            </a:r>
            <a:r>
              <a:rPr lang="en-US" sz="1600" b="1" dirty="0">
                <a:latin typeface="+mj-lt"/>
                <a:ea typeface="+mj-ea"/>
                <a:cs typeface="+mj-cs"/>
              </a:rPr>
              <a:t> </a:t>
            </a:r>
            <a:r>
              <a:rPr lang="en-US" sz="1600" b="1" dirty="0" err="1">
                <a:latin typeface="+mj-lt"/>
                <a:ea typeface="+mj-ea"/>
                <a:cs typeface="+mj-cs"/>
              </a:rPr>
              <a:t>Gatot</a:t>
            </a:r>
            <a:r>
              <a:rPr lang="en-US" sz="1600" b="1" dirty="0">
                <a:latin typeface="+mj-lt"/>
                <a:ea typeface="+mj-ea"/>
                <a:cs typeface="+mj-cs"/>
              </a:rPr>
              <a:t> </a:t>
            </a:r>
            <a:r>
              <a:rPr lang="en-US" sz="1600" b="1" dirty="0" err="1">
                <a:latin typeface="+mj-lt"/>
                <a:ea typeface="+mj-ea"/>
                <a:cs typeface="+mj-cs"/>
              </a:rPr>
              <a:t>Subroto</a:t>
            </a:r>
            <a:r>
              <a:rPr lang="en-US" sz="1600" b="1" dirty="0">
                <a:latin typeface="+mj-lt"/>
                <a:ea typeface="+mj-ea"/>
                <a:cs typeface="+mj-cs"/>
              </a:rPr>
              <a:t> No. 10 Jakarta, 12710, </a:t>
            </a:r>
            <a:r>
              <a:rPr lang="en-US" sz="1600" b="1" dirty="0" err="1">
                <a:latin typeface="+mj-lt"/>
                <a:ea typeface="+mj-ea"/>
                <a:cs typeface="+mj-cs"/>
              </a:rPr>
              <a:t>Telp</a:t>
            </a:r>
            <a:r>
              <a:rPr lang="en-US" sz="1600" b="1" dirty="0">
                <a:latin typeface="+mj-lt"/>
                <a:ea typeface="+mj-ea"/>
                <a:cs typeface="+mj-cs"/>
              </a:rPr>
              <a:t>. (021)5733465 ext 510-511, Fax (021)5733467</a:t>
            </a:r>
          </a:p>
          <a:p>
            <a:pPr>
              <a:defRPr/>
            </a:pPr>
            <a:r>
              <a:rPr lang="en-US" sz="1600" b="1" dirty="0">
                <a:latin typeface="+mj-lt"/>
                <a:ea typeface="+mj-ea"/>
                <a:cs typeface="+mj-cs"/>
              </a:rPr>
              <a:t>E-mail: </a:t>
            </a:r>
            <a:r>
              <a:rPr lang="en-US" sz="1600" b="1" dirty="0">
                <a:latin typeface="+mj-lt"/>
                <a:ea typeface="+mj-ea"/>
                <a:cs typeface="+mj-cs"/>
                <a:hlinkClick r:id="rId2"/>
              </a:rPr>
              <a:t>lukmanpdii@gmail.com</a:t>
            </a:r>
            <a:r>
              <a:rPr lang="en-US" sz="1600" b="1" dirty="0">
                <a:latin typeface="+mj-lt"/>
                <a:ea typeface="+mj-ea"/>
                <a:cs typeface="+mj-cs"/>
              </a:rPr>
              <a:t> ; 08561878292</a:t>
            </a:r>
          </a:p>
        </p:txBody>
      </p:sp>
      <p:sp>
        <p:nvSpPr>
          <p:cNvPr id="10" name="Title 1"/>
          <p:cNvSpPr txBox="1">
            <a:spLocks/>
          </p:cNvSpPr>
          <p:nvPr/>
        </p:nvSpPr>
        <p:spPr>
          <a:xfrm>
            <a:off x="-21724" y="1876323"/>
            <a:ext cx="6786563" cy="400549"/>
          </a:xfrm>
          <a:prstGeom prst="rect">
            <a:avLst/>
          </a:prstGeom>
        </p:spPr>
        <p:style>
          <a:lnRef idx="1">
            <a:schemeClr val="accent1"/>
          </a:lnRef>
          <a:fillRef idx="2">
            <a:schemeClr val="accent1"/>
          </a:fillRef>
          <a:effectRef idx="1">
            <a:schemeClr val="accent1"/>
          </a:effectRef>
          <a:fontRef idx="minor">
            <a:schemeClr val="dk1"/>
          </a:fontRef>
        </p:style>
        <p:txBody>
          <a:bodyPr/>
          <a:lstStyle/>
          <a:p>
            <a:pPr>
              <a:defRPr/>
            </a:pPr>
            <a:r>
              <a:rPr lang="en-US" b="1" dirty="0" err="1">
                <a:latin typeface="+mj-lt"/>
                <a:ea typeface="+mj-ea"/>
                <a:cs typeface="+mj-cs"/>
              </a:rPr>
              <a:t>Alamat</a:t>
            </a:r>
            <a:r>
              <a:rPr lang="en-US" b="1" dirty="0">
                <a:latin typeface="+mj-lt"/>
                <a:ea typeface="+mj-ea"/>
                <a:cs typeface="+mj-cs"/>
              </a:rPr>
              <a:t> </a:t>
            </a:r>
            <a:r>
              <a:rPr lang="en-US" b="1" dirty="0" err="1">
                <a:latin typeface="+mj-lt"/>
                <a:ea typeface="+mj-ea"/>
                <a:cs typeface="+mj-cs"/>
              </a:rPr>
              <a:t>Rumah</a:t>
            </a:r>
            <a:r>
              <a:rPr lang="en-US" b="1" dirty="0">
                <a:latin typeface="+mj-lt"/>
                <a:ea typeface="+mj-ea"/>
                <a:cs typeface="+mj-cs"/>
              </a:rPr>
              <a:t>: Jl. </a:t>
            </a:r>
            <a:r>
              <a:rPr lang="en-US" b="1" dirty="0" err="1">
                <a:latin typeface="+mj-lt"/>
                <a:ea typeface="+mj-ea"/>
                <a:cs typeface="+mj-cs"/>
              </a:rPr>
              <a:t>Balai</a:t>
            </a:r>
            <a:r>
              <a:rPr lang="en-US" b="1" dirty="0">
                <a:latin typeface="+mj-lt"/>
                <a:ea typeface="+mj-ea"/>
                <a:cs typeface="+mj-cs"/>
              </a:rPr>
              <a:t> </a:t>
            </a:r>
            <a:r>
              <a:rPr lang="en-US" b="1" dirty="0" err="1">
                <a:latin typeface="+mj-lt"/>
                <a:ea typeface="+mj-ea"/>
                <a:cs typeface="+mj-cs"/>
              </a:rPr>
              <a:t>rakyat</a:t>
            </a:r>
            <a:r>
              <a:rPr lang="en-US" b="1" dirty="0">
                <a:latin typeface="+mj-lt"/>
                <a:ea typeface="+mj-ea"/>
                <a:cs typeface="+mj-cs"/>
              </a:rPr>
              <a:t> 96F </a:t>
            </a:r>
            <a:r>
              <a:rPr lang="en-US" b="1" dirty="0" err="1">
                <a:latin typeface="+mj-lt"/>
                <a:ea typeface="+mj-ea"/>
                <a:cs typeface="+mj-cs"/>
              </a:rPr>
              <a:t>Jagakarsa</a:t>
            </a:r>
            <a:endParaRPr lang="en-US" b="1" dirty="0">
              <a:latin typeface="+mj-lt"/>
              <a:ea typeface="+mj-ea"/>
              <a:cs typeface="+mj-cs"/>
            </a:endParaRPr>
          </a:p>
          <a:p>
            <a:pPr>
              <a:defRPr/>
            </a:pPr>
            <a:endParaRPr lang="en-US" b="1" dirty="0">
              <a:latin typeface="+mj-lt"/>
              <a:ea typeface="+mj-ea"/>
              <a:cs typeface="+mj-cs"/>
            </a:endParaRPr>
          </a:p>
          <a:p>
            <a:pPr>
              <a:defRPr/>
            </a:pPr>
            <a:endParaRPr lang="en-US" b="1" dirty="0">
              <a:latin typeface="+mj-lt"/>
              <a:ea typeface="+mj-ea"/>
              <a:cs typeface="+mj-cs"/>
            </a:endParaRPr>
          </a:p>
        </p:txBody>
      </p:sp>
      <p:sp>
        <p:nvSpPr>
          <p:cNvPr id="11" name="Title 1"/>
          <p:cNvSpPr txBox="1">
            <a:spLocks/>
          </p:cNvSpPr>
          <p:nvPr/>
        </p:nvSpPr>
        <p:spPr>
          <a:xfrm>
            <a:off x="0" y="3573016"/>
            <a:ext cx="8229600" cy="3284984"/>
          </a:xfrm>
          <a:prstGeom prst="rect">
            <a:avLst/>
          </a:prstGeom>
        </p:spPr>
        <p:style>
          <a:lnRef idx="1">
            <a:schemeClr val="accent3"/>
          </a:lnRef>
          <a:fillRef idx="2">
            <a:schemeClr val="accent3"/>
          </a:fillRef>
          <a:effectRef idx="1">
            <a:schemeClr val="accent3"/>
          </a:effectRef>
          <a:fontRef idx="minor">
            <a:schemeClr val="dk1"/>
          </a:fontRef>
        </p:style>
        <p:txBody>
          <a:bodyPr/>
          <a:lstStyle/>
          <a:p>
            <a:pPr>
              <a:defRPr/>
            </a:pPr>
            <a:r>
              <a:rPr lang="en-US" sz="1600" b="1" dirty="0" err="1">
                <a:latin typeface="+mj-lt"/>
                <a:ea typeface="+mj-ea"/>
                <a:cs typeface="+mj-cs"/>
              </a:rPr>
              <a:t>Riwayat</a:t>
            </a:r>
            <a:r>
              <a:rPr lang="en-US" sz="1600" b="1" dirty="0">
                <a:latin typeface="+mj-lt"/>
                <a:ea typeface="+mj-ea"/>
                <a:cs typeface="+mj-cs"/>
              </a:rPr>
              <a:t> </a:t>
            </a:r>
            <a:r>
              <a:rPr lang="en-US" sz="1600" b="1" dirty="0" err="1">
                <a:latin typeface="+mj-lt"/>
                <a:ea typeface="+mj-ea"/>
                <a:cs typeface="+mj-cs"/>
              </a:rPr>
              <a:t>Pekerjaan</a:t>
            </a:r>
            <a:r>
              <a:rPr lang="en-US" sz="1600" b="1" dirty="0">
                <a:latin typeface="+mj-lt"/>
                <a:ea typeface="+mj-ea"/>
                <a:cs typeface="+mj-cs"/>
              </a:rPr>
              <a:t>: </a:t>
            </a:r>
          </a:p>
          <a:p>
            <a:pPr marL="457200" indent="-457200">
              <a:buFontTx/>
              <a:buAutoNum type="arabicPeriod"/>
              <a:defRPr/>
            </a:pPr>
            <a:r>
              <a:rPr lang="en-US" sz="1600" b="1" dirty="0" err="1">
                <a:latin typeface="+mj-lt"/>
                <a:ea typeface="+mj-ea"/>
                <a:cs typeface="+mj-cs"/>
              </a:rPr>
              <a:t>Peneliti</a:t>
            </a:r>
            <a:r>
              <a:rPr lang="en-US" sz="1600" b="1" dirty="0">
                <a:latin typeface="+mj-lt"/>
                <a:ea typeface="+mj-ea"/>
                <a:cs typeface="+mj-cs"/>
              </a:rPr>
              <a:t> </a:t>
            </a:r>
            <a:r>
              <a:rPr lang="id-ID" sz="1600" b="1" dirty="0" smtClean="0">
                <a:latin typeface="+mj-lt"/>
                <a:ea typeface="+mj-ea"/>
                <a:cs typeface="+mj-cs"/>
              </a:rPr>
              <a:t>Ilmu Informasi PDII-LIPI</a:t>
            </a:r>
            <a:endParaRPr lang="en-US" sz="1600" b="1" dirty="0">
              <a:latin typeface="+mj-lt"/>
              <a:ea typeface="+mj-ea"/>
              <a:cs typeface="+mj-cs"/>
            </a:endParaRPr>
          </a:p>
          <a:p>
            <a:pPr marL="457200" indent="-457200">
              <a:buFontTx/>
              <a:buAutoNum type="arabicPeriod"/>
              <a:defRPr/>
            </a:pPr>
            <a:r>
              <a:rPr lang="en-US" sz="1600" b="1" dirty="0" err="1">
                <a:latin typeface="+mj-lt"/>
                <a:ea typeface="+mj-ea"/>
                <a:cs typeface="+mj-cs"/>
              </a:rPr>
              <a:t>Ka.Sub.Bid</a:t>
            </a:r>
            <a:r>
              <a:rPr lang="en-US" sz="1600" b="1" dirty="0">
                <a:latin typeface="+mj-lt"/>
                <a:ea typeface="+mj-ea"/>
                <a:cs typeface="+mj-cs"/>
              </a:rPr>
              <a:t>. </a:t>
            </a:r>
            <a:r>
              <a:rPr lang="en-US" sz="1600" b="1" dirty="0" err="1">
                <a:latin typeface="+mj-lt"/>
                <a:ea typeface="+mj-ea"/>
                <a:cs typeface="+mj-cs"/>
              </a:rPr>
              <a:t>Pangkalan</a:t>
            </a:r>
            <a:r>
              <a:rPr lang="en-US" sz="1600" b="1" dirty="0">
                <a:latin typeface="+mj-lt"/>
                <a:ea typeface="+mj-ea"/>
                <a:cs typeface="+mj-cs"/>
              </a:rPr>
              <a:t> Data PDII-LIPI (2008-2011)</a:t>
            </a:r>
          </a:p>
          <a:p>
            <a:pPr marL="457200" indent="-457200">
              <a:buFontTx/>
              <a:buAutoNum type="arabicPeriod"/>
              <a:defRPr/>
            </a:pPr>
            <a:r>
              <a:rPr lang="en-US" sz="1600" b="1" dirty="0" err="1">
                <a:latin typeface="+mj-lt"/>
                <a:ea typeface="+mj-ea"/>
                <a:cs typeface="+mj-cs"/>
              </a:rPr>
              <a:t>Anggota</a:t>
            </a:r>
            <a:r>
              <a:rPr lang="en-US" sz="1600" b="1" dirty="0">
                <a:latin typeface="+mj-lt"/>
                <a:ea typeface="+mj-ea"/>
                <a:cs typeface="+mj-cs"/>
              </a:rPr>
              <a:t> Tim </a:t>
            </a:r>
            <a:r>
              <a:rPr lang="en-US" sz="1600" b="1" dirty="0" err="1">
                <a:latin typeface="+mj-lt"/>
                <a:ea typeface="+mj-ea"/>
                <a:cs typeface="+mj-cs"/>
              </a:rPr>
              <a:t>Pakar</a:t>
            </a:r>
            <a:r>
              <a:rPr lang="en-US" sz="1600" b="1" dirty="0">
                <a:latin typeface="+mj-lt"/>
                <a:ea typeface="+mj-ea"/>
                <a:cs typeface="+mj-cs"/>
              </a:rPr>
              <a:t> E-Journal </a:t>
            </a:r>
            <a:r>
              <a:rPr lang="en-US" sz="1600" b="1" dirty="0" err="1">
                <a:latin typeface="+mj-lt"/>
                <a:ea typeface="+mj-ea"/>
                <a:cs typeface="+mj-cs"/>
              </a:rPr>
              <a:t>Dikti</a:t>
            </a:r>
            <a:r>
              <a:rPr lang="en-US" sz="1600" b="1" dirty="0">
                <a:latin typeface="+mj-lt"/>
                <a:ea typeface="+mj-ea"/>
                <a:cs typeface="+mj-cs"/>
              </a:rPr>
              <a:t>/</a:t>
            </a:r>
            <a:r>
              <a:rPr lang="id-ID" sz="1600" b="1" dirty="0">
                <a:latin typeface="+mj-lt"/>
                <a:ea typeface="+mj-ea"/>
                <a:cs typeface="+mj-cs"/>
              </a:rPr>
              <a:t>Diktis/LIPI</a:t>
            </a:r>
            <a:endParaRPr lang="en-US" sz="1600" b="1" dirty="0">
              <a:latin typeface="+mj-lt"/>
              <a:ea typeface="+mj-ea"/>
              <a:cs typeface="+mj-cs"/>
            </a:endParaRPr>
          </a:p>
          <a:p>
            <a:pPr marL="457200" indent="-457200">
              <a:buFontTx/>
              <a:buAutoNum type="arabicPeriod"/>
              <a:defRPr/>
            </a:pPr>
            <a:r>
              <a:rPr lang="en-US" sz="1600" b="1" dirty="0" err="1">
                <a:latin typeface="+mj-lt"/>
                <a:ea typeface="+mj-ea"/>
                <a:cs typeface="+mj-cs"/>
              </a:rPr>
              <a:t>Penulis</a:t>
            </a:r>
            <a:r>
              <a:rPr lang="en-US" sz="1600" b="1" dirty="0">
                <a:latin typeface="+mj-lt"/>
                <a:ea typeface="+mj-ea"/>
                <a:cs typeface="+mj-cs"/>
              </a:rPr>
              <a:t> </a:t>
            </a:r>
            <a:r>
              <a:rPr lang="en-US" sz="1600" b="1" dirty="0" err="1">
                <a:latin typeface="+mj-lt"/>
                <a:ea typeface="+mj-ea"/>
                <a:cs typeface="+mj-cs"/>
              </a:rPr>
              <a:t>Buku</a:t>
            </a:r>
            <a:r>
              <a:rPr lang="id-ID" sz="1600" b="1" dirty="0">
                <a:latin typeface="+mj-lt"/>
                <a:ea typeface="+mj-ea"/>
                <a:cs typeface="+mj-cs"/>
              </a:rPr>
              <a:t> Manajemen Penerbitan Jurnal </a:t>
            </a:r>
            <a:r>
              <a:rPr lang="id-ID" sz="1600" b="1" dirty="0" smtClean="0">
                <a:latin typeface="+mj-lt"/>
                <a:ea typeface="+mj-ea"/>
                <a:cs typeface="+mj-cs"/>
              </a:rPr>
              <a:t>Ilmiah, Open Journa System</a:t>
            </a:r>
            <a:endParaRPr lang="en-US" sz="1600" b="1" dirty="0">
              <a:latin typeface="+mj-lt"/>
              <a:ea typeface="+mj-ea"/>
              <a:cs typeface="+mj-cs"/>
            </a:endParaRPr>
          </a:p>
          <a:p>
            <a:pPr marL="457200" indent="-457200">
              <a:buFontTx/>
              <a:buAutoNum type="arabicPeriod"/>
              <a:defRPr/>
            </a:pPr>
            <a:r>
              <a:rPr lang="en-US" sz="1600" b="1" dirty="0" err="1">
                <a:latin typeface="+mj-lt"/>
                <a:ea typeface="+mj-ea"/>
                <a:cs typeface="+mj-cs"/>
              </a:rPr>
              <a:t>Fasilitator</a:t>
            </a:r>
            <a:r>
              <a:rPr lang="en-US" sz="1600" b="1" dirty="0">
                <a:latin typeface="+mj-lt"/>
                <a:ea typeface="+mj-ea"/>
                <a:cs typeface="+mj-cs"/>
              </a:rPr>
              <a:t> </a:t>
            </a:r>
            <a:r>
              <a:rPr lang="en-US" sz="1600" b="1" dirty="0" err="1">
                <a:latin typeface="+mj-lt"/>
                <a:ea typeface="+mj-ea"/>
                <a:cs typeface="+mj-cs"/>
              </a:rPr>
              <a:t>Pelatihan</a:t>
            </a:r>
            <a:r>
              <a:rPr lang="en-US" sz="1600" b="1" dirty="0">
                <a:latin typeface="+mj-lt"/>
                <a:ea typeface="+mj-ea"/>
                <a:cs typeface="+mj-cs"/>
              </a:rPr>
              <a:t> </a:t>
            </a:r>
            <a:r>
              <a:rPr lang="en-US" sz="1600" b="1" dirty="0" err="1">
                <a:latin typeface="+mj-lt"/>
                <a:ea typeface="+mj-ea"/>
                <a:cs typeface="+mj-cs"/>
              </a:rPr>
              <a:t>Jurnal</a:t>
            </a:r>
            <a:r>
              <a:rPr lang="en-US" sz="1600" b="1" dirty="0">
                <a:latin typeface="+mj-lt"/>
                <a:ea typeface="+mj-ea"/>
                <a:cs typeface="+mj-cs"/>
              </a:rPr>
              <a:t>/</a:t>
            </a:r>
            <a:r>
              <a:rPr lang="en-US" sz="1600" b="1" dirty="0" err="1">
                <a:latin typeface="+mj-lt"/>
                <a:ea typeface="+mj-ea"/>
                <a:cs typeface="+mj-cs"/>
              </a:rPr>
              <a:t>Penulisan</a:t>
            </a:r>
            <a:r>
              <a:rPr lang="en-US" sz="1600" b="1" dirty="0">
                <a:latin typeface="+mj-lt"/>
                <a:ea typeface="+mj-ea"/>
                <a:cs typeface="+mj-cs"/>
              </a:rPr>
              <a:t> </a:t>
            </a:r>
            <a:r>
              <a:rPr lang="en-US" sz="1600" b="1" dirty="0" err="1">
                <a:latin typeface="+mj-lt"/>
                <a:ea typeface="+mj-ea"/>
                <a:cs typeface="+mj-cs"/>
              </a:rPr>
              <a:t>Artikel</a:t>
            </a:r>
            <a:r>
              <a:rPr lang="en-US" sz="1600" b="1" dirty="0">
                <a:latin typeface="+mj-lt"/>
                <a:ea typeface="+mj-ea"/>
                <a:cs typeface="+mj-cs"/>
              </a:rPr>
              <a:t> </a:t>
            </a:r>
            <a:r>
              <a:rPr lang="en-US" sz="1600" b="1" dirty="0" err="1">
                <a:latin typeface="+mj-lt"/>
                <a:ea typeface="+mj-ea"/>
                <a:cs typeface="+mj-cs"/>
              </a:rPr>
              <a:t>Internasional</a:t>
            </a:r>
            <a:endParaRPr lang="en-US" sz="1600" b="1" dirty="0">
              <a:latin typeface="+mj-lt"/>
              <a:ea typeface="+mj-ea"/>
              <a:cs typeface="+mj-cs"/>
            </a:endParaRPr>
          </a:p>
          <a:p>
            <a:pPr marL="457200" indent="-457200">
              <a:buFontTx/>
              <a:buAutoNum type="arabicPeriod"/>
              <a:defRPr/>
            </a:pPr>
            <a:r>
              <a:rPr lang="en-US" sz="1600" b="1" dirty="0" err="1">
                <a:latin typeface="+mj-lt"/>
                <a:ea typeface="+mj-ea"/>
                <a:cs typeface="+mj-cs"/>
              </a:rPr>
              <a:t>Manajer</a:t>
            </a:r>
            <a:r>
              <a:rPr lang="en-US" sz="1600" b="1" dirty="0">
                <a:latin typeface="+mj-lt"/>
                <a:ea typeface="+mj-ea"/>
                <a:cs typeface="+mj-cs"/>
              </a:rPr>
              <a:t> Indonesian </a:t>
            </a:r>
            <a:r>
              <a:rPr lang="en-US" sz="1600" b="1" dirty="0" err="1">
                <a:latin typeface="+mj-lt"/>
                <a:ea typeface="+mj-ea"/>
                <a:cs typeface="+mj-cs"/>
              </a:rPr>
              <a:t>Scientic</a:t>
            </a:r>
            <a:r>
              <a:rPr lang="en-US" sz="1600" b="1" dirty="0">
                <a:latin typeface="+mj-lt"/>
                <a:ea typeface="+mj-ea"/>
                <a:cs typeface="+mj-cs"/>
              </a:rPr>
              <a:t> Journal Database (2008-2011</a:t>
            </a:r>
            <a:r>
              <a:rPr lang="en-US" sz="1600" b="1" dirty="0" smtClean="0">
                <a:latin typeface="+mj-lt"/>
                <a:ea typeface="+mj-ea"/>
                <a:cs typeface="+mj-cs"/>
              </a:rPr>
              <a:t>)</a:t>
            </a:r>
            <a:endParaRPr lang="id-ID" sz="1600" b="1" dirty="0" smtClean="0">
              <a:latin typeface="+mj-lt"/>
              <a:ea typeface="+mj-ea"/>
              <a:cs typeface="+mj-cs"/>
            </a:endParaRPr>
          </a:p>
          <a:p>
            <a:pPr marL="457200" indent="-457200">
              <a:buFontTx/>
              <a:buAutoNum type="arabicPeriod"/>
              <a:defRPr/>
            </a:pPr>
            <a:r>
              <a:rPr lang="id-ID" sz="1600" b="1" dirty="0" smtClean="0">
                <a:latin typeface="+mj-lt"/>
                <a:ea typeface="+mj-ea"/>
                <a:cs typeface="+mj-cs"/>
              </a:rPr>
              <a:t>Manajer Project Open Journal System di Indonesia</a:t>
            </a:r>
          </a:p>
          <a:p>
            <a:pPr marL="457200" indent="-457200">
              <a:buFontTx/>
              <a:buAutoNum type="arabicPeriod"/>
              <a:defRPr/>
            </a:pPr>
            <a:r>
              <a:rPr lang="id-ID" sz="1600" b="1" dirty="0" smtClean="0">
                <a:latin typeface="+mj-lt"/>
                <a:ea typeface="+mj-ea"/>
                <a:cs typeface="+mj-cs"/>
              </a:rPr>
              <a:t>Tim Penilai Penghargaan Publikasi Ilmiah LPDP-Kemenkeu 2015-2016</a:t>
            </a:r>
          </a:p>
          <a:p>
            <a:pPr marL="457200" indent="-457200">
              <a:buFontTx/>
              <a:buAutoNum type="arabicPeriod"/>
              <a:defRPr/>
            </a:pPr>
            <a:r>
              <a:rPr lang="id-ID" sz="1600" b="1" dirty="0" smtClean="0">
                <a:latin typeface="+mj-lt"/>
                <a:ea typeface="+mj-ea"/>
                <a:cs typeface="+mj-cs"/>
              </a:rPr>
              <a:t>Tim Perumus dan Assesor Akreditasi Jurnal Ilmiah Ristekdikti</a:t>
            </a:r>
          </a:p>
          <a:p>
            <a:pPr marL="457200" indent="-457200">
              <a:buFontTx/>
              <a:buAutoNum type="arabicPeriod"/>
              <a:defRPr/>
            </a:pPr>
            <a:r>
              <a:rPr lang="id-ID" sz="1600" b="1" dirty="0" smtClean="0">
                <a:latin typeface="+mj-lt"/>
                <a:ea typeface="+mj-ea"/>
                <a:cs typeface="+mj-cs"/>
              </a:rPr>
              <a:t>Tim Pakar BPSDM Kesehatan Kementerian Kesehatan</a:t>
            </a:r>
          </a:p>
          <a:p>
            <a:pPr marL="457200" indent="-457200">
              <a:buFontTx/>
              <a:buAutoNum type="arabicPeriod"/>
              <a:defRPr/>
            </a:pPr>
            <a:r>
              <a:rPr lang="id-ID" sz="1600" b="1" dirty="0" smtClean="0">
                <a:latin typeface="+mj-lt"/>
                <a:ea typeface="+mj-ea"/>
                <a:cs typeface="+mj-cs"/>
              </a:rPr>
              <a:t>Reviewer Insentif Jurnal Terindeks Kemenristek Dikti</a:t>
            </a:r>
          </a:p>
          <a:p>
            <a:pPr marL="457200" indent="-457200">
              <a:buFontTx/>
              <a:buAutoNum type="arabicPeriod"/>
              <a:defRPr/>
            </a:pPr>
            <a:r>
              <a:rPr lang="id-ID" sz="1600" b="1" dirty="0"/>
              <a:t>Reviewer </a:t>
            </a:r>
            <a:r>
              <a:rPr lang="id-ID" sz="1600" b="1" dirty="0" smtClean="0"/>
              <a:t>Internasionalisasi Jurnal Universitas Indonesia</a:t>
            </a:r>
            <a:endParaRPr lang="id-ID" sz="1600" b="1" dirty="0"/>
          </a:p>
          <a:p>
            <a:pPr marL="457200" indent="-457200">
              <a:buFontTx/>
              <a:buAutoNum type="arabicPeriod"/>
              <a:defRPr/>
            </a:pPr>
            <a:endParaRPr lang="en-US" sz="1600" b="1" dirty="0">
              <a:latin typeface="+mj-lt"/>
              <a:ea typeface="+mj-ea"/>
              <a:cs typeface="+mj-cs"/>
            </a:endParaRPr>
          </a:p>
          <a:p>
            <a:pPr>
              <a:defRPr/>
            </a:pPr>
            <a:endParaRPr lang="en-US" sz="1600" b="1" dirty="0">
              <a:latin typeface="+mj-lt"/>
              <a:ea typeface="+mj-ea"/>
              <a:cs typeface="+mj-cs"/>
            </a:endParaRPr>
          </a:p>
          <a:p>
            <a:pPr>
              <a:defRPr/>
            </a:pPr>
            <a:endParaRPr lang="en-US" sz="1600" b="1" dirty="0">
              <a:latin typeface="+mj-lt"/>
              <a:ea typeface="+mj-ea"/>
              <a:cs typeface="+mj-cs"/>
            </a:endParaRPr>
          </a:p>
          <a:p>
            <a:pPr>
              <a:defRPr/>
            </a:pPr>
            <a:endParaRPr lang="en-US" sz="1600" b="1" dirty="0">
              <a:latin typeface="+mj-lt"/>
              <a:ea typeface="+mj-ea"/>
              <a:cs typeface="+mj-cs"/>
            </a:endParaRPr>
          </a:p>
        </p:txBody>
      </p:sp>
      <p:sp>
        <p:nvSpPr>
          <p:cNvPr id="13" name="Title 1"/>
          <p:cNvSpPr txBox="1">
            <a:spLocks/>
          </p:cNvSpPr>
          <p:nvPr/>
        </p:nvSpPr>
        <p:spPr>
          <a:xfrm>
            <a:off x="0" y="2249271"/>
            <a:ext cx="8215313" cy="1323745"/>
          </a:xfrm>
          <a:prstGeom prst="rect">
            <a:avLst/>
          </a:prstGeom>
        </p:spPr>
        <p:style>
          <a:lnRef idx="1">
            <a:schemeClr val="accent4"/>
          </a:lnRef>
          <a:fillRef idx="2">
            <a:schemeClr val="accent4"/>
          </a:fillRef>
          <a:effectRef idx="1">
            <a:schemeClr val="accent4"/>
          </a:effectRef>
          <a:fontRef idx="minor">
            <a:schemeClr val="dk1"/>
          </a:fontRef>
        </p:style>
        <p:txBody>
          <a:bodyPr/>
          <a:lstStyle/>
          <a:p>
            <a:pPr>
              <a:defRPr/>
            </a:pPr>
            <a:r>
              <a:rPr lang="en-US" sz="1600" b="1" dirty="0" err="1">
                <a:latin typeface="+mj-lt"/>
                <a:ea typeface="+mj-ea"/>
                <a:cs typeface="+mj-cs"/>
              </a:rPr>
              <a:t>Riwayat</a:t>
            </a:r>
            <a:r>
              <a:rPr lang="en-US" sz="1600" b="1" dirty="0">
                <a:latin typeface="+mj-lt"/>
                <a:ea typeface="+mj-ea"/>
                <a:cs typeface="+mj-cs"/>
              </a:rPr>
              <a:t> </a:t>
            </a:r>
            <a:r>
              <a:rPr lang="en-US" sz="1600" b="1" dirty="0" err="1">
                <a:latin typeface="+mj-lt"/>
                <a:ea typeface="+mj-ea"/>
                <a:cs typeface="+mj-cs"/>
              </a:rPr>
              <a:t>Pendidikan</a:t>
            </a:r>
            <a:r>
              <a:rPr lang="en-US" sz="1600" b="1" dirty="0">
                <a:latin typeface="+mj-lt"/>
                <a:ea typeface="+mj-ea"/>
                <a:cs typeface="+mj-cs"/>
              </a:rPr>
              <a:t>:</a:t>
            </a:r>
          </a:p>
          <a:p>
            <a:pPr marL="457200" indent="-457200">
              <a:buFont typeface="+mj-lt"/>
              <a:buAutoNum type="arabicPeriod"/>
              <a:defRPr/>
            </a:pPr>
            <a:r>
              <a:rPr lang="en-US" sz="1600" b="1" dirty="0">
                <a:latin typeface="+mj-lt"/>
                <a:ea typeface="+mj-ea"/>
                <a:cs typeface="+mj-cs"/>
              </a:rPr>
              <a:t>S3 </a:t>
            </a:r>
            <a:r>
              <a:rPr lang="en-US" sz="1600" b="1" dirty="0" err="1">
                <a:latin typeface="+mj-lt"/>
                <a:ea typeface="+mj-ea"/>
                <a:cs typeface="+mj-cs"/>
              </a:rPr>
              <a:t>Ilmu</a:t>
            </a:r>
            <a:r>
              <a:rPr lang="en-US" sz="1600" b="1" dirty="0">
                <a:latin typeface="+mj-lt"/>
                <a:ea typeface="+mj-ea"/>
                <a:cs typeface="+mj-cs"/>
              </a:rPr>
              <a:t> </a:t>
            </a:r>
            <a:r>
              <a:rPr lang="en-US" sz="1600" b="1" dirty="0" err="1">
                <a:latin typeface="+mj-lt"/>
                <a:ea typeface="+mj-ea"/>
                <a:cs typeface="+mj-cs"/>
              </a:rPr>
              <a:t>Komputer</a:t>
            </a:r>
            <a:r>
              <a:rPr lang="en-US" sz="1600" b="1" dirty="0">
                <a:latin typeface="+mj-lt"/>
                <a:ea typeface="+mj-ea"/>
                <a:cs typeface="+mj-cs"/>
              </a:rPr>
              <a:t> UI </a:t>
            </a:r>
            <a:endParaRPr lang="id-ID" sz="1600" b="1" dirty="0">
              <a:latin typeface="+mj-lt"/>
              <a:ea typeface="+mj-ea"/>
              <a:cs typeface="+mj-cs"/>
            </a:endParaRPr>
          </a:p>
          <a:p>
            <a:pPr marL="457200" indent="-457200">
              <a:buFont typeface="+mj-lt"/>
              <a:buAutoNum type="arabicPeriod"/>
              <a:defRPr/>
            </a:pPr>
            <a:r>
              <a:rPr lang="en-US" sz="1600" b="1" dirty="0">
                <a:latin typeface="+mj-lt"/>
                <a:ea typeface="+mj-ea"/>
                <a:cs typeface="+mj-cs"/>
              </a:rPr>
              <a:t>Magister, </a:t>
            </a:r>
            <a:r>
              <a:rPr lang="en-US" sz="1600" b="1" dirty="0" err="1">
                <a:latin typeface="+mj-lt"/>
                <a:ea typeface="+mj-ea"/>
                <a:cs typeface="+mj-cs"/>
              </a:rPr>
              <a:t>Jurusan</a:t>
            </a:r>
            <a:r>
              <a:rPr lang="en-US" sz="1600" b="1" dirty="0">
                <a:latin typeface="+mj-lt"/>
                <a:ea typeface="+mj-ea"/>
                <a:cs typeface="+mj-cs"/>
              </a:rPr>
              <a:t> </a:t>
            </a:r>
            <a:r>
              <a:rPr lang="en-US" sz="1600" b="1" dirty="0" err="1">
                <a:latin typeface="+mj-lt"/>
                <a:ea typeface="+mj-ea"/>
                <a:cs typeface="+mj-cs"/>
              </a:rPr>
              <a:t>Ilmu</a:t>
            </a:r>
            <a:r>
              <a:rPr lang="en-US" sz="1600" b="1" dirty="0">
                <a:latin typeface="+mj-lt"/>
                <a:ea typeface="+mj-ea"/>
                <a:cs typeface="+mj-cs"/>
              </a:rPr>
              <a:t> </a:t>
            </a:r>
            <a:r>
              <a:rPr lang="en-US" sz="1600" b="1" dirty="0" err="1">
                <a:latin typeface="+mj-lt"/>
                <a:ea typeface="+mj-ea"/>
                <a:cs typeface="+mj-cs"/>
              </a:rPr>
              <a:t>Informasi</a:t>
            </a:r>
            <a:r>
              <a:rPr lang="en-US" sz="1600" b="1" dirty="0">
                <a:latin typeface="+mj-lt"/>
                <a:ea typeface="+mj-ea"/>
                <a:cs typeface="+mj-cs"/>
              </a:rPr>
              <a:t> </a:t>
            </a:r>
            <a:r>
              <a:rPr lang="en-US" sz="1600" b="1" dirty="0" err="1">
                <a:latin typeface="+mj-lt"/>
                <a:ea typeface="+mj-ea"/>
                <a:cs typeface="+mj-cs"/>
              </a:rPr>
              <a:t>dan</a:t>
            </a:r>
            <a:r>
              <a:rPr lang="en-US" sz="1600" b="1" dirty="0">
                <a:latin typeface="+mj-lt"/>
                <a:ea typeface="+mj-ea"/>
                <a:cs typeface="+mj-cs"/>
              </a:rPr>
              <a:t> </a:t>
            </a:r>
            <a:r>
              <a:rPr lang="en-US" sz="1600" b="1" dirty="0" err="1">
                <a:latin typeface="+mj-lt"/>
                <a:ea typeface="+mj-ea"/>
                <a:cs typeface="+mj-cs"/>
              </a:rPr>
              <a:t>Perpustakaan</a:t>
            </a:r>
            <a:r>
              <a:rPr lang="en-US" sz="1600" b="1" dirty="0">
                <a:latin typeface="+mj-lt"/>
                <a:ea typeface="+mj-ea"/>
                <a:cs typeface="+mj-cs"/>
              </a:rPr>
              <a:t>-UI</a:t>
            </a:r>
          </a:p>
          <a:p>
            <a:pPr marL="457200" indent="-457200">
              <a:buFont typeface="+mj-lt"/>
              <a:buAutoNum type="arabicPeriod"/>
              <a:defRPr/>
            </a:pPr>
            <a:r>
              <a:rPr lang="en-US" sz="1600" b="1" dirty="0" err="1">
                <a:latin typeface="+mj-lt"/>
                <a:ea typeface="+mj-ea"/>
                <a:cs typeface="+mj-cs"/>
              </a:rPr>
              <a:t>Teknik</a:t>
            </a:r>
            <a:r>
              <a:rPr lang="en-US" sz="1600" b="1" dirty="0">
                <a:latin typeface="+mj-lt"/>
                <a:ea typeface="+mj-ea"/>
                <a:cs typeface="+mj-cs"/>
              </a:rPr>
              <a:t> Kimia, </a:t>
            </a:r>
            <a:r>
              <a:rPr lang="en-US" sz="1600" b="1" dirty="0" err="1">
                <a:latin typeface="+mj-lt"/>
                <a:ea typeface="+mj-ea"/>
                <a:cs typeface="+mj-cs"/>
              </a:rPr>
              <a:t>Universitas</a:t>
            </a:r>
            <a:r>
              <a:rPr lang="en-US" sz="1600" b="1" dirty="0">
                <a:latin typeface="+mj-lt"/>
                <a:ea typeface="+mj-ea"/>
                <a:cs typeface="+mj-cs"/>
              </a:rPr>
              <a:t> </a:t>
            </a:r>
            <a:r>
              <a:rPr lang="en-US" sz="1600" b="1" dirty="0" err="1">
                <a:latin typeface="+mj-lt"/>
                <a:ea typeface="+mj-ea"/>
                <a:cs typeface="+mj-cs"/>
              </a:rPr>
              <a:t>Diponegoro</a:t>
            </a:r>
            <a:endParaRPr lang="en-US" sz="1600" b="1" dirty="0">
              <a:latin typeface="+mj-lt"/>
              <a:ea typeface="+mj-ea"/>
              <a:cs typeface="+mj-cs"/>
            </a:endParaRPr>
          </a:p>
          <a:p>
            <a:pPr marL="457200" indent="-457200">
              <a:buFont typeface="+mj-lt"/>
              <a:buAutoNum type="arabicPeriod"/>
              <a:defRPr/>
            </a:pPr>
            <a:r>
              <a:rPr lang="en-US" sz="1600" b="1" dirty="0">
                <a:latin typeface="+mj-lt"/>
                <a:ea typeface="+mj-ea"/>
                <a:cs typeface="+mj-cs"/>
              </a:rPr>
              <a:t>Kimia </a:t>
            </a:r>
            <a:r>
              <a:rPr lang="en-US" sz="1600" b="1" dirty="0" err="1">
                <a:latin typeface="+mj-lt"/>
                <a:ea typeface="+mj-ea"/>
                <a:cs typeface="+mj-cs"/>
              </a:rPr>
              <a:t>Industri</a:t>
            </a:r>
            <a:r>
              <a:rPr lang="en-US" sz="1600" b="1" dirty="0">
                <a:latin typeface="+mj-lt"/>
                <a:ea typeface="+mj-ea"/>
                <a:cs typeface="+mj-cs"/>
              </a:rPr>
              <a:t>, </a:t>
            </a:r>
            <a:r>
              <a:rPr lang="en-US" sz="1600" b="1" dirty="0" err="1">
                <a:latin typeface="+mj-lt"/>
                <a:ea typeface="+mj-ea"/>
                <a:cs typeface="+mj-cs"/>
              </a:rPr>
              <a:t>Universitas</a:t>
            </a:r>
            <a:r>
              <a:rPr lang="en-US" sz="1600" b="1" dirty="0">
                <a:latin typeface="+mj-lt"/>
                <a:ea typeface="+mj-ea"/>
                <a:cs typeface="+mj-cs"/>
              </a:rPr>
              <a:t> </a:t>
            </a:r>
            <a:r>
              <a:rPr lang="en-US" sz="1600" b="1" dirty="0" err="1">
                <a:latin typeface="+mj-lt"/>
                <a:ea typeface="+mj-ea"/>
                <a:cs typeface="+mj-cs"/>
              </a:rPr>
              <a:t>Padjajaran</a:t>
            </a:r>
            <a:endParaRPr lang="en-US" sz="1600" b="1" dirty="0">
              <a:latin typeface="+mj-lt"/>
              <a:ea typeface="+mj-ea"/>
              <a:cs typeface="+mj-cs"/>
            </a:endParaRPr>
          </a:p>
        </p:txBody>
      </p:sp>
      <p:pic>
        <p:nvPicPr>
          <p:cNvPr id="30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225" y="0"/>
            <a:ext cx="15017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399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279" y="0"/>
            <a:ext cx="4863442" cy="6858000"/>
          </a:xfrm>
          <a:prstGeom prst="rect">
            <a:avLst/>
          </a:prstGeom>
        </p:spPr>
      </p:pic>
    </p:spTree>
    <p:extLst>
      <p:ext uri="{BB962C8B-B14F-4D97-AF65-F5344CB8AC3E}">
        <p14:creationId xmlns:p14="http://schemas.microsoft.com/office/powerpoint/2010/main" val="3005770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2505533"/>
              </p:ext>
            </p:extLst>
          </p:nvPr>
        </p:nvGraphicFramePr>
        <p:xfrm>
          <a:off x="0" y="837774"/>
          <a:ext cx="9144000" cy="5867826"/>
        </p:xfrm>
        <a:graphic>
          <a:graphicData uri="http://schemas.openxmlformats.org/drawingml/2006/table">
            <a:tbl>
              <a:tblPr firstRow="1" bandRow="1">
                <a:tableStyleId>{5C22544A-7EE6-4342-B048-85BDC9FD1C3A}</a:tableStyleId>
              </a:tblPr>
              <a:tblGrid>
                <a:gridCol w="2667000"/>
                <a:gridCol w="2569308"/>
                <a:gridCol w="3907692"/>
              </a:tblGrid>
              <a:tr h="352008">
                <a:tc>
                  <a:txBody>
                    <a:bodyPr/>
                    <a:lstStyle/>
                    <a:p>
                      <a:pPr algn="ctr"/>
                      <a:r>
                        <a:rPr lang="en-US" sz="2400" dirty="0" err="1" smtClean="0"/>
                        <a:t>Instrumen</a:t>
                      </a:r>
                      <a:endParaRPr lang="en-US" sz="2400" dirty="0"/>
                    </a:p>
                  </a:txBody>
                  <a:tcPr marT="45724" marB="45724"/>
                </a:tc>
                <a:tc>
                  <a:txBody>
                    <a:bodyPr/>
                    <a:lstStyle/>
                    <a:p>
                      <a:pPr algn="ctr"/>
                      <a:r>
                        <a:rPr lang="en-US" sz="2400" dirty="0" smtClean="0"/>
                        <a:t>Lama</a:t>
                      </a:r>
                      <a:endParaRPr lang="en-US" sz="2400" dirty="0"/>
                    </a:p>
                  </a:txBody>
                  <a:tcPr marT="45724" marB="45724"/>
                </a:tc>
                <a:tc>
                  <a:txBody>
                    <a:bodyPr/>
                    <a:lstStyle/>
                    <a:p>
                      <a:pPr algn="ctr"/>
                      <a:r>
                        <a:rPr lang="en-US" sz="2400" dirty="0" err="1" smtClean="0"/>
                        <a:t>Baru</a:t>
                      </a:r>
                      <a:endParaRPr lang="en-US" sz="2400" dirty="0"/>
                    </a:p>
                  </a:txBody>
                  <a:tcPr marT="45724" marB="45724"/>
                </a:tc>
              </a:tr>
              <a:tr h="605540">
                <a:tc>
                  <a:txBody>
                    <a:bodyPr/>
                    <a:lstStyle/>
                    <a:p>
                      <a:r>
                        <a:rPr lang="en-US" sz="1600" b="1" dirty="0" smtClean="0"/>
                        <a:t>Format/Media</a:t>
                      </a:r>
                      <a:r>
                        <a:rPr lang="en-US" sz="1600" b="1" baseline="0" dirty="0" smtClean="0"/>
                        <a:t> </a:t>
                      </a:r>
                      <a:r>
                        <a:rPr lang="en-US" sz="1600" b="1" baseline="0" dirty="0" err="1" smtClean="0"/>
                        <a:t>Jurnal</a:t>
                      </a:r>
                      <a:endParaRPr lang="en-US" sz="1600" b="1" dirty="0"/>
                    </a:p>
                  </a:txBody>
                  <a:tcPr marT="45724" marB="45724"/>
                </a:tc>
                <a:tc>
                  <a:txBody>
                    <a:bodyPr/>
                    <a:lstStyle/>
                    <a:p>
                      <a:r>
                        <a:rPr lang="en-US" sz="1600" dirty="0" smtClean="0"/>
                        <a:t>Format </a:t>
                      </a:r>
                      <a:r>
                        <a:rPr lang="en-US" sz="1600" dirty="0" err="1" smtClean="0"/>
                        <a:t>Cetak</a:t>
                      </a:r>
                      <a:r>
                        <a:rPr lang="en-US" sz="1600" dirty="0" smtClean="0"/>
                        <a:t> </a:t>
                      </a:r>
                      <a:r>
                        <a:rPr lang="en-US" sz="1600" dirty="0" err="1" smtClean="0"/>
                        <a:t>Wajib</a:t>
                      </a:r>
                      <a:r>
                        <a:rPr lang="en-US" sz="1600" dirty="0" smtClean="0"/>
                        <a:t>, On-line optional</a:t>
                      </a:r>
                      <a:endParaRPr lang="en-US" sz="16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Format On-line </a:t>
                      </a:r>
                      <a:r>
                        <a:rPr lang="en-US" sz="1600" dirty="0" err="1" smtClean="0"/>
                        <a:t>Wajib</a:t>
                      </a:r>
                      <a:r>
                        <a:rPr lang="en-US" sz="1600" dirty="0" smtClean="0"/>
                        <a:t>, </a:t>
                      </a:r>
                      <a:r>
                        <a:rPr lang="en-US" sz="1600" dirty="0" err="1" smtClean="0"/>
                        <a:t>Cetak</a:t>
                      </a:r>
                      <a:r>
                        <a:rPr lang="en-US" sz="1600" dirty="0" smtClean="0"/>
                        <a:t> optional</a:t>
                      </a:r>
                    </a:p>
                  </a:txBody>
                  <a:tcPr marT="45724" marB="45724"/>
                </a:tc>
              </a:tr>
              <a:tr h="579165">
                <a:tc>
                  <a:txBody>
                    <a:bodyPr/>
                    <a:lstStyle/>
                    <a:p>
                      <a:r>
                        <a:rPr lang="en-US" sz="1600" b="1" dirty="0" err="1" smtClean="0"/>
                        <a:t>Manajemen</a:t>
                      </a:r>
                      <a:r>
                        <a:rPr lang="en-US" sz="1600" b="1" dirty="0" smtClean="0"/>
                        <a:t> </a:t>
                      </a:r>
                      <a:r>
                        <a:rPr lang="en-US" sz="1600" b="1" dirty="0" err="1" smtClean="0"/>
                        <a:t>Pengelolaan</a:t>
                      </a:r>
                      <a:r>
                        <a:rPr lang="en-US" sz="1600" b="1" baseline="0" dirty="0" smtClean="0"/>
                        <a:t> </a:t>
                      </a:r>
                      <a:r>
                        <a:rPr lang="en-US" sz="1600" b="1" baseline="0" dirty="0" err="1" smtClean="0"/>
                        <a:t>Terbitan</a:t>
                      </a:r>
                      <a:endParaRPr lang="en-US" sz="1600" b="1" dirty="0"/>
                    </a:p>
                  </a:txBody>
                  <a:tcPr marT="45724" marB="45724"/>
                </a:tc>
                <a:tc>
                  <a:txBody>
                    <a:bodyPr/>
                    <a:lstStyle/>
                    <a:p>
                      <a:r>
                        <a:rPr lang="en-US" sz="1600" dirty="0" err="1" smtClean="0"/>
                        <a:t>Berbasis</a:t>
                      </a:r>
                      <a:r>
                        <a:rPr lang="en-US" sz="1600" dirty="0" smtClean="0"/>
                        <a:t>  </a:t>
                      </a:r>
                      <a:r>
                        <a:rPr lang="en-US" sz="1600" dirty="0" err="1" smtClean="0"/>
                        <a:t>cetak</a:t>
                      </a:r>
                      <a:r>
                        <a:rPr lang="en-US" sz="1600" dirty="0" smtClean="0"/>
                        <a:t> </a:t>
                      </a:r>
                      <a:r>
                        <a:rPr lang="en-US" sz="1600" dirty="0" err="1" smtClean="0"/>
                        <a:t>dikelola</a:t>
                      </a:r>
                      <a:r>
                        <a:rPr lang="en-US" sz="1600" dirty="0" smtClean="0"/>
                        <a:t> </a:t>
                      </a:r>
                      <a:r>
                        <a:rPr lang="en-US" sz="1600" dirty="0" err="1" smtClean="0"/>
                        <a:t>secara</a:t>
                      </a:r>
                      <a:r>
                        <a:rPr lang="en-US" sz="1600" dirty="0" smtClean="0"/>
                        <a:t> manual</a:t>
                      </a:r>
                      <a:endParaRPr lang="en-US" sz="1600" dirty="0"/>
                    </a:p>
                  </a:txBody>
                  <a:tcPr marT="45724" marB="45724"/>
                </a:tc>
                <a:tc>
                  <a:txBody>
                    <a:bodyPr/>
                    <a:lstStyle/>
                    <a:p>
                      <a:r>
                        <a:rPr lang="en-US" sz="1600" dirty="0" smtClean="0"/>
                        <a:t>E-Publishing</a:t>
                      </a:r>
                      <a:r>
                        <a:rPr lang="en-US" sz="1600" baseline="0" dirty="0" smtClean="0"/>
                        <a:t> System, </a:t>
                      </a:r>
                      <a:r>
                        <a:rPr lang="en-US" sz="1600" baseline="0" dirty="0" err="1" smtClean="0"/>
                        <a:t>dan</a:t>
                      </a:r>
                      <a:r>
                        <a:rPr lang="en-US" sz="1600" baseline="0" dirty="0" smtClean="0"/>
                        <a:t> </a:t>
                      </a:r>
                      <a:r>
                        <a:rPr lang="en-US" sz="1600" baseline="0" dirty="0" err="1" smtClean="0"/>
                        <a:t>mempersyaratkan</a:t>
                      </a:r>
                      <a:r>
                        <a:rPr lang="en-US" sz="1600" baseline="0" dirty="0" smtClean="0"/>
                        <a:t> </a:t>
                      </a:r>
                      <a:r>
                        <a:rPr lang="en-US" sz="1600" baseline="0" dirty="0" err="1" smtClean="0"/>
                        <a:t>pengelolaan</a:t>
                      </a:r>
                      <a:r>
                        <a:rPr lang="en-US" sz="1600" baseline="0" dirty="0" smtClean="0"/>
                        <a:t> </a:t>
                      </a:r>
                      <a:r>
                        <a:rPr lang="en-US" sz="1600" baseline="0" dirty="0" err="1" smtClean="0"/>
                        <a:t>secara</a:t>
                      </a:r>
                      <a:r>
                        <a:rPr lang="en-US" sz="1600" baseline="0" dirty="0" smtClean="0"/>
                        <a:t> full  online (paperless)</a:t>
                      </a:r>
                      <a:endParaRPr lang="en-US" sz="1600" dirty="0"/>
                    </a:p>
                  </a:txBody>
                  <a:tcPr marT="45724" marB="45724"/>
                </a:tc>
              </a:tr>
              <a:tr h="823023">
                <a:tc>
                  <a:txBody>
                    <a:bodyPr/>
                    <a:lstStyle/>
                    <a:p>
                      <a:r>
                        <a:rPr lang="en-US" sz="1600" b="1" dirty="0" err="1" smtClean="0"/>
                        <a:t>Petunjuk</a:t>
                      </a:r>
                      <a:r>
                        <a:rPr lang="en-US" sz="1600" b="1" baseline="0" dirty="0" smtClean="0"/>
                        <a:t> </a:t>
                      </a:r>
                      <a:r>
                        <a:rPr lang="en-US" sz="1600" b="1" baseline="0" dirty="0" err="1" smtClean="0"/>
                        <a:t>Penulisan</a:t>
                      </a:r>
                      <a:r>
                        <a:rPr lang="en-US" sz="1600" b="1" baseline="0" dirty="0" smtClean="0"/>
                        <a:t> </a:t>
                      </a:r>
                      <a:r>
                        <a:rPr lang="en-US" sz="1600" b="1" baseline="0" dirty="0" err="1" smtClean="0"/>
                        <a:t>Bagi</a:t>
                      </a:r>
                      <a:r>
                        <a:rPr lang="en-US" sz="1600" b="1" baseline="0" dirty="0" smtClean="0"/>
                        <a:t> </a:t>
                      </a:r>
                      <a:r>
                        <a:rPr lang="en-US" sz="1600" b="1" baseline="0" dirty="0" err="1" smtClean="0"/>
                        <a:t>Penulis</a:t>
                      </a:r>
                      <a:endParaRPr lang="en-US" sz="1600" b="1"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Belum</a:t>
                      </a:r>
                      <a:r>
                        <a:rPr lang="en-US" sz="1600" dirty="0" smtClean="0"/>
                        <a:t> </a:t>
                      </a:r>
                      <a:r>
                        <a:rPr lang="en-US" sz="1600" dirty="0" err="1" smtClean="0"/>
                        <a:t>mempersyaratkan</a:t>
                      </a:r>
                      <a:r>
                        <a:rPr lang="en-US" sz="1600" dirty="0" smtClean="0"/>
                        <a:t>  </a:t>
                      </a:r>
                      <a:r>
                        <a:rPr lang="en-US" sz="1600" dirty="0" err="1" smtClean="0"/>
                        <a:t>penggunaan</a:t>
                      </a:r>
                      <a:r>
                        <a:rPr lang="en-US" sz="1600" dirty="0" smtClean="0"/>
                        <a:t> template</a:t>
                      </a:r>
                      <a:r>
                        <a:rPr lang="en-US" sz="1600" baseline="0" dirty="0" smtClean="0"/>
                        <a:t> </a:t>
                      </a:r>
                      <a:r>
                        <a:rPr lang="en-US" sz="1600" dirty="0" err="1" smtClean="0"/>
                        <a:t>penulisan</a:t>
                      </a:r>
                      <a:r>
                        <a:rPr lang="en-US" sz="1600" dirty="0" smtClean="0"/>
                        <a:t> </a:t>
                      </a:r>
                      <a:r>
                        <a:rPr lang="en-US" sz="1600" dirty="0" err="1" smtClean="0"/>
                        <a:t>naskah</a:t>
                      </a:r>
                      <a:endParaRPr lang="en-US" sz="1600" dirty="0" smtClean="0"/>
                    </a:p>
                  </a:txBody>
                  <a:tcPr marT="45724" marB="45724"/>
                </a:tc>
                <a:tc>
                  <a:txBody>
                    <a:bodyPr/>
                    <a:lstStyle/>
                    <a:p>
                      <a:r>
                        <a:rPr lang="en-US" sz="1600" dirty="0" err="1" smtClean="0"/>
                        <a:t>mempersyaratkan</a:t>
                      </a:r>
                      <a:r>
                        <a:rPr lang="en-US" sz="1600" dirty="0" smtClean="0"/>
                        <a:t>  </a:t>
                      </a:r>
                      <a:r>
                        <a:rPr lang="en-US" sz="1600" dirty="0" err="1" smtClean="0"/>
                        <a:t>penggunaan</a:t>
                      </a:r>
                      <a:r>
                        <a:rPr lang="en-US" sz="1600" dirty="0" smtClean="0"/>
                        <a:t> template</a:t>
                      </a:r>
                      <a:r>
                        <a:rPr lang="en-US" sz="1600" baseline="0" dirty="0" smtClean="0"/>
                        <a:t> </a:t>
                      </a:r>
                      <a:r>
                        <a:rPr lang="en-US" sz="1600" dirty="0" err="1" smtClean="0"/>
                        <a:t>penulisan</a:t>
                      </a:r>
                      <a:r>
                        <a:rPr lang="en-US" sz="1600" dirty="0" smtClean="0"/>
                        <a:t> </a:t>
                      </a:r>
                      <a:r>
                        <a:rPr lang="en-US" sz="1600" dirty="0" err="1" smtClean="0"/>
                        <a:t>naskah</a:t>
                      </a:r>
                      <a:r>
                        <a:rPr lang="en-US" sz="1600" baseline="0" dirty="0" smtClean="0"/>
                        <a:t> </a:t>
                      </a:r>
                      <a:r>
                        <a:rPr lang="en-US" sz="1600" baseline="0" dirty="0" err="1" smtClean="0"/>
                        <a:t>untuk</a:t>
                      </a:r>
                      <a:r>
                        <a:rPr lang="en-US" sz="1600" baseline="0" dirty="0" smtClean="0"/>
                        <a:t> </a:t>
                      </a:r>
                      <a:r>
                        <a:rPr lang="en-US" sz="1600" baseline="0" dirty="0" err="1" smtClean="0"/>
                        <a:t>mempercepat</a:t>
                      </a:r>
                      <a:r>
                        <a:rPr lang="en-US" sz="1600" baseline="0" dirty="0" smtClean="0"/>
                        <a:t> </a:t>
                      </a:r>
                      <a:r>
                        <a:rPr lang="en-US" sz="1600" baseline="0" dirty="0" err="1" smtClean="0"/>
                        <a:t>pengelolaan</a:t>
                      </a:r>
                      <a:r>
                        <a:rPr lang="en-US" sz="1600" baseline="0" dirty="0" smtClean="0"/>
                        <a:t> </a:t>
                      </a:r>
                      <a:r>
                        <a:rPr lang="en-US" sz="1600" baseline="0" dirty="0" err="1" smtClean="0"/>
                        <a:t>naskah</a:t>
                      </a:r>
                      <a:endParaRPr lang="en-US" sz="1600" dirty="0"/>
                    </a:p>
                  </a:txBody>
                  <a:tcPr marT="45724" marB="45724"/>
                </a:tc>
              </a:tr>
              <a:tr h="598513">
                <a:tc>
                  <a:txBody>
                    <a:bodyPr/>
                    <a:lstStyle/>
                    <a:p>
                      <a:r>
                        <a:rPr lang="en-US" sz="1600" b="1" dirty="0" err="1" smtClean="0"/>
                        <a:t>Pengacuan</a:t>
                      </a:r>
                      <a:r>
                        <a:rPr lang="en-US" sz="1600" b="1" dirty="0" smtClean="0"/>
                        <a:t> ,</a:t>
                      </a:r>
                      <a:r>
                        <a:rPr lang="en-US" sz="1600" b="1" baseline="0" dirty="0" smtClean="0"/>
                        <a:t> </a:t>
                      </a:r>
                      <a:r>
                        <a:rPr lang="en-US" sz="1600" b="1" dirty="0" err="1" smtClean="0"/>
                        <a:t>Pengutipan</a:t>
                      </a:r>
                      <a:r>
                        <a:rPr lang="en-US" sz="1600" b="1" dirty="0" smtClean="0"/>
                        <a:t> </a:t>
                      </a:r>
                      <a:r>
                        <a:rPr lang="en-US" sz="1600" b="1" dirty="0" err="1" smtClean="0"/>
                        <a:t>dan</a:t>
                      </a:r>
                      <a:r>
                        <a:rPr lang="en-US" sz="1600" b="1" dirty="0" smtClean="0"/>
                        <a:t> </a:t>
                      </a:r>
                      <a:r>
                        <a:rPr lang="en-US" sz="1600" b="1" dirty="0" err="1" smtClean="0"/>
                        <a:t>Penyusunan</a:t>
                      </a:r>
                      <a:r>
                        <a:rPr lang="en-US" sz="1600" b="1" dirty="0" smtClean="0"/>
                        <a:t> </a:t>
                      </a:r>
                      <a:r>
                        <a:rPr lang="en-US" sz="1600" b="1" dirty="0" err="1" smtClean="0"/>
                        <a:t>Daftar</a:t>
                      </a:r>
                      <a:r>
                        <a:rPr lang="en-US" sz="1600" b="1" dirty="0" smtClean="0"/>
                        <a:t> </a:t>
                      </a:r>
                      <a:r>
                        <a:rPr lang="en-US" sz="1600" b="1" dirty="0" err="1" smtClean="0"/>
                        <a:t>Pustaka</a:t>
                      </a:r>
                      <a:endParaRPr lang="en-US" sz="1600" b="1" dirty="0"/>
                    </a:p>
                  </a:txBody>
                  <a:tcPr marT="45724" marB="45724"/>
                </a:tc>
                <a:tc>
                  <a:txBody>
                    <a:bodyPr/>
                    <a:lstStyle/>
                    <a:p>
                      <a:r>
                        <a:rPr lang="en-US" sz="1600" dirty="0" err="1" smtClean="0"/>
                        <a:t>Konsisten</a:t>
                      </a:r>
                      <a:r>
                        <a:rPr lang="en-US" sz="1600" dirty="0" smtClean="0"/>
                        <a:t> </a:t>
                      </a:r>
                      <a:r>
                        <a:rPr lang="en-US" sz="1600" dirty="0" err="1" smtClean="0"/>
                        <a:t>secara</a:t>
                      </a:r>
                      <a:r>
                        <a:rPr lang="en-US" sz="1600" dirty="0" smtClean="0"/>
                        <a:t> manual</a:t>
                      </a:r>
                      <a:endParaRPr lang="en-US" sz="1600" dirty="0"/>
                    </a:p>
                  </a:txBody>
                  <a:tcPr marT="45724" marB="45724"/>
                </a:tc>
                <a:tc>
                  <a:txBody>
                    <a:bodyPr/>
                    <a:lstStyle/>
                    <a:p>
                      <a:r>
                        <a:rPr lang="en-US" sz="1600" dirty="0" err="1" smtClean="0"/>
                        <a:t>mempersyaratkan</a:t>
                      </a:r>
                      <a:r>
                        <a:rPr lang="en-US" sz="1600" dirty="0" smtClean="0"/>
                        <a:t>  </a:t>
                      </a:r>
                      <a:r>
                        <a:rPr lang="en-US" sz="1600" dirty="0" err="1" smtClean="0"/>
                        <a:t>penggunaan</a:t>
                      </a:r>
                      <a:r>
                        <a:rPr lang="en-US" sz="1600" dirty="0" smtClean="0"/>
                        <a:t> </a:t>
                      </a:r>
                      <a:r>
                        <a:rPr lang="en-US" sz="1600" dirty="0" err="1" smtClean="0"/>
                        <a:t>aplikasi</a:t>
                      </a:r>
                      <a:r>
                        <a:rPr lang="en-US" sz="1600" dirty="0" smtClean="0"/>
                        <a:t> </a:t>
                      </a:r>
                      <a:r>
                        <a:rPr lang="en-US" sz="1600" dirty="0" err="1" smtClean="0"/>
                        <a:t>referensi</a:t>
                      </a:r>
                      <a:endParaRPr lang="en-US" sz="1600" dirty="0"/>
                    </a:p>
                  </a:txBody>
                  <a:tcPr marT="45724" marB="45724"/>
                </a:tc>
              </a:tr>
              <a:tr h="579165">
                <a:tc>
                  <a:txBody>
                    <a:bodyPr/>
                    <a:lstStyle/>
                    <a:p>
                      <a:r>
                        <a:rPr lang="en-US" sz="1600" b="1" dirty="0" err="1" smtClean="0"/>
                        <a:t>Manajemen</a:t>
                      </a:r>
                      <a:r>
                        <a:rPr lang="en-US" sz="1600" b="1" baseline="0" dirty="0" smtClean="0"/>
                        <a:t> </a:t>
                      </a:r>
                      <a:r>
                        <a:rPr lang="en-US" sz="1600" b="1" baseline="0" dirty="0" err="1" smtClean="0"/>
                        <a:t>Pengelolaan</a:t>
                      </a:r>
                      <a:r>
                        <a:rPr lang="en-US" sz="1600" b="1" baseline="0" dirty="0" smtClean="0"/>
                        <a:t> (Review)</a:t>
                      </a:r>
                      <a:endParaRPr lang="en-US" sz="1600" b="1" dirty="0"/>
                    </a:p>
                  </a:txBody>
                  <a:tcPr marT="45724" marB="45724"/>
                </a:tc>
                <a:tc>
                  <a:txBody>
                    <a:bodyPr/>
                    <a:lstStyle/>
                    <a:p>
                      <a:r>
                        <a:rPr lang="en-US" sz="1600" dirty="0" err="1" smtClean="0"/>
                        <a:t>Penekanan</a:t>
                      </a:r>
                      <a:r>
                        <a:rPr lang="en-US" sz="1600" dirty="0" smtClean="0"/>
                        <a:t> </a:t>
                      </a:r>
                      <a:r>
                        <a:rPr lang="en-US" sz="1600" dirty="0" err="1" smtClean="0"/>
                        <a:t>Pada</a:t>
                      </a:r>
                      <a:r>
                        <a:rPr lang="en-US" sz="1600" dirty="0" smtClean="0"/>
                        <a:t> </a:t>
                      </a:r>
                      <a:r>
                        <a:rPr lang="en-US" sz="1600" dirty="0" err="1" smtClean="0"/>
                        <a:t>Hasil</a:t>
                      </a:r>
                      <a:endParaRPr lang="en-US" sz="1600" dirty="0"/>
                    </a:p>
                  </a:txBody>
                  <a:tcPr marT="45724" marB="45724"/>
                </a:tc>
                <a:tc>
                  <a:txBody>
                    <a:bodyPr/>
                    <a:lstStyle/>
                    <a:p>
                      <a:r>
                        <a:rPr lang="en-US" sz="1600" dirty="0" err="1" smtClean="0"/>
                        <a:t>Penekanan</a:t>
                      </a:r>
                      <a:r>
                        <a:rPr lang="en-US" sz="1600" dirty="0" smtClean="0"/>
                        <a:t> </a:t>
                      </a:r>
                      <a:r>
                        <a:rPr lang="en-US" sz="1600" dirty="0" err="1" smtClean="0"/>
                        <a:t>pada</a:t>
                      </a:r>
                      <a:r>
                        <a:rPr lang="en-US" sz="1600" dirty="0" smtClean="0"/>
                        <a:t> </a:t>
                      </a:r>
                      <a:r>
                        <a:rPr lang="en-US" sz="1600" dirty="0" err="1" smtClean="0"/>
                        <a:t>Proses</a:t>
                      </a:r>
                      <a:endParaRPr lang="en-US" sz="1600" dirty="0"/>
                    </a:p>
                  </a:txBody>
                  <a:tcPr marT="45724" marB="45724"/>
                </a:tc>
              </a:tr>
              <a:tr h="634561">
                <a:tc>
                  <a:txBody>
                    <a:bodyPr/>
                    <a:lstStyle/>
                    <a:p>
                      <a:r>
                        <a:rPr lang="en-US" sz="1600" b="1" dirty="0" err="1" smtClean="0"/>
                        <a:t>Alamat</a:t>
                      </a:r>
                      <a:r>
                        <a:rPr lang="en-US" sz="1600" b="1" dirty="0" smtClean="0"/>
                        <a:t> </a:t>
                      </a:r>
                      <a:r>
                        <a:rPr lang="en-US" sz="1600" b="1" dirty="0" err="1" smtClean="0"/>
                        <a:t>Unik</a:t>
                      </a:r>
                      <a:r>
                        <a:rPr lang="en-US" sz="1600" b="1" baseline="0" dirty="0" smtClean="0"/>
                        <a:t> </a:t>
                      </a:r>
                      <a:r>
                        <a:rPr lang="en-US" sz="1600" b="1" baseline="0" dirty="0" err="1" smtClean="0"/>
                        <a:t>artikel</a:t>
                      </a:r>
                      <a:endParaRPr lang="en-US" sz="1600" b="1" dirty="0"/>
                    </a:p>
                  </a:txBody>
                  <a:tcPr marT="45724" marB="45724"/>
                </a:tc>
                <a:tc>
                  <a:txBody>
                    <a:bodyPr/>
                    <a:lstStyle/>
                    <a:p>
                      <a:r>
                        <a:rPr lang="en-US" sz="1600" dirty="0" err="1" smtClean="0"/>
                        <a:t>Tidak</a:t>
                      </a:r>
                      <a:r>
                        <a:rPr lang="en-US" sz="1600" dirty="0" smtClean="0"/>
                        <a:t> </a:t>
                      </a:r>
                      <a:r>
                        <a:rPr lang="en-US" sz="1600" dirty="0" err="1" smtClean="0"/>
                        <a:t>Ada</a:t>
                      </a:r>
                      <a:endParaRPr lang="en-US" sz="16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Mempersyaratkan</a:t>
                      </a:r>
                      <a:r>
                        <a:rPr lang="en-US" sz="1600" dirty="0" smtClean="0"/>
                        <a:t>  </a:t>
                      </a:r>
                      <a:r>
                        <a:rPr lang="en-US" sz="1600" dirty="0" err="1" smtClean="0"/>
                        <a:t>memiliki</a:t>
                      </a:r>
                      <a:r>
                        <a:rPr lang="en-US" sz="1600" dirty="0" smtClean="0"/>
                        <a:t> </a:t>
                      </a:r>
                      <a:r>
                        <a:rPr lang="en-US" sz="1600" dirty="0" err="1" smtClean="0"/>
                        <a:t>identitas</a:t>
                      </a:r>
                      <a:r>
                        <a:rPr lang="en-US" sz="1600" dirty="0" smtClean="0"/>
                        <a:t> </a:t>
                      </a:r>
                      <a:r>
                        <a:rPr lang="en-US" sz="1600" dirty="0" err="1" smtClean="0"/>
                        <a:t>unik</a:t>
                      </a:r>
                      <a:r>
                        <a:rPr lang="en-US" sz="1600" baseline="0" dirty="0" smtClean="0"/>
                        <a:t> </a:t>
                      </a:r>
                      <a:r>
                        <a:rPr lang="en-US" sz="1600" baseline="0" dirty="0" err="1" smtClean="0"/>
                        <a:t>artikel</a:t>
                      </a:r>
                      <a:r>
                        <a:rPr lang="en-US" sz="1600" baseline="0" dirty="0" smtClean="0"/>
                        <a:t> (DOI)</a:t>
                      </a:r>
                      <a:endParaRPr lang="en-US" sz="1600" dirty="0" smtClean="0"/>
                    </a:p>
                  </a:txBody>
                  <a:tcPr marT="45724" marB="45724"/>
                </a:tc>
              </a:tr>
              <a:tr h="432321">
                <a:tc>
                  <a:txBody>
                    <a:bodyPr/>
                    <a:lstStyle/>
                    <a:p>
                      <a:r>
                        <a:rPr lang="en-US" sz="1600" b="1" dirty="0" err="1" smtClean="0"/>
                        <a:t>Indeks</a:t>
                      </a:r>
                      <a:r>
                        <a:rPr lang="en-US" sz="1600" b="1" dirty="0" smtClean="0"/>
                        <a:t> </a:t>
                      </a:r>
                      <a:r>
                        <a:rPr lang="en-US" sz="1600" b="1" dirty="0" err="1" smtClean="0"/>
                        <a:t>Tiap</a:t>
                      </a:r>
                      <a:r>
                        <a:rPr lang="en-US" sz="1600" b="1" dirty="0" smtClean="0"/>
                        <a:t> </a:t>
                      </a:r>
                      <a:r>
                        <a:rPr lang="en-US" sz="1600" b="1" dirty="0" err="1" smtClean="0"/>
                        <a:t>Jilid</a:t>
                      </a:r>
                      <a:endParaRPr lang="en-US" sz="1600" b="1" dirty="0"/>
                    </a:p>
                  </a:txBody>
                  <a:tcPr marT="45724" marB="45724"/>
                </a:tc>
                <a:tc>
                  <a:txBody>
                    <a:bodyPr/>
                    <a:lstStyle/>
                    <a:p>
                      <a:r>
                        <a:rPr lang="en-US" sz="1600" dirty="0" smtClean="0"/>
                        <a:t>Manual</a:t>
                      </a:r>
                      <a:endParaRPr lang="en-US" sz="1600" dirty="0"/>
                    </a:p>
                  </a:txBody>
                  <a:tcPr marT="45724" marB="45724"/>
                </a:tc>
                <a:tc>
                  <a:txBody>
                    <a:bodyPr/>
                    <a:lstStyle/>
                    <a:p>
                      <a:r>
                        <a:rPr lang="en-US" sz="1600" dirty="0" err="1" smtClean="0"/>
                        <a:t>Otomatis</a:t>
                      </a:r>
                      <a:r>
                        <a:rPr lang="en-US" sz="1600" dirty="0" smtClean="0"/>
                        <a:t> </a:t>
                      </a:r>
                      <a:r>
                        <a:rPr lang="en-US" sz="1600" dirty="0" err="1" smtClean="0"/>
                        <a:t>dengan</a:t>
                      </a:r>
                      <a:r>
                        <a:rPr lang="en-US" sz="1600" dirty="0" smtClean="0"/>
                        <a:t> E-Publishing</a:t>
                      </a:r>
                      <a:r>
                        <a:rPr lang="en-US" sz="1600" baseline="0" dirty="0" smtClean="0"/>
                        <a:t> System</a:t>
                      </a:r>
                      <a:endParaRPr lang="en-US" sz="1600" dirty="0"/>
                    </a:p>
                  </a:txBody>
                  <a:tcPr marT="45724" marB="45724"/>
                </a:tc>
              </a:tr>
              <a:tr h="579165">
                <a:tc>
                  <a:txBody>
                    <a:bodyPr/>
                    <a:lstStyle/>
                    <a:p>
                      <a:r>
                        <a:rPr lang="en-US" sz="1600" b="1" dirty="0" err="1" smtClean="0"/>
                        <a:t>Penyebarluasan</a:t>
                      </a:r>
                      <a:r>
                        <a:rPr lang="en-US" sz="1600" b="1" dirty="0" smtClean="0"/>
                        <a:t> </a:t>
                      </a:r>
                      <a:r>
                        <a:rPr lang="en-US" sz="1600" b="1" dirty="0" err="1" smtClean="0"/>
                        <a:t>dan</a:t>
                      </a:r>
                      <a:r>
                        <a:rPr lang="en-US" sz="1600" b="1" dirty="0" smtClean="0"/>
                        <a:t> </a:t>
                      </a:r>
                      <a:r>
                        <a:rPr lang="en-US" sz="1600" b="1" dirty="0" err="1" smtClean="0"/>
                        <a:t>Dampak</a:t>
                      </a:r>
                      <a:r>
                        <a:rPr lang="en-US" sz="1600" b="1" dirty="0" smtClean="0"/>
                        <a:t> </a:t>
                      </a:r>
                      <a:r>
                        <a:rPr lang="en-US" sz="1600" b="1" dirty="0" err="1" smtClean="0"/>
                        <a:t>Ilmiah</a:t>
                      </a:r>
                      <a:endParaRPr lang="en-US" sz="1600" b="1" dirty="0"/>
                    </a:p>
                  </a:txBody>
                  <a:tcPr marT="45724" marB="45724"/>
                </a:tc>
                <a:tc>
                  <a:txBody>
                    <a:bodyPr/>
                    <a:lstStyle/>
                    <a:p>
                      <a:r>
                        <a:rPr lang="en-US" sz="1600" dirty="0" err="1" smtClean="0"/>
                        <a:t>Berbasis</a:t>
                      </a:r>
                      <a:r>
                        <a:rPr lang="en-US" sz="1600" dirty="0" smtClean="0"/>
                        <a:t> </a:t>
                      </a:r>
                      <a:r>
                        <a:rPr lang="en-US" sz="1600" dirty="0" err="1" smtClean="0"/>
                        <a:t>Oplah</a:t>
                      </a:r>
                      <a:r>
                        <a:rPr lang="en-US" sz="1600" dirty="0" smtClean="0"/>
                        <a:t> </a:t>
                      </a:r>
                      <a:r>
                        <a:rPr lang="en-US" sz="1600" dirty="0" err="1" smtClean="0"/>
                        <a:t>dan</a:t>
                      </a:r>
                      <a:r>
                        <a:rPr lang="en-US" sz="1600" dirty="0" smtClean="0"/>
                        <a:t> </a:t>
                      </a:r>
                      <a:r>
                        <a:rPr lang="en-US" sz="1600" dirty="0" err="1" smtClean="0"/>
                        <a:t>Tiras</a:t>
                      </a:r>
                      <a:endParaRPr lang="en-US" sz="1600" dirty="0" smtClean="0"/>
                    </a:p>
                    <a:p>
                      <a:r>
                        <a:rPr lang="en-US" sz="1600" dirty="0" err="1" smtClean="0"/>
                        <a:t>Penyebaran</a:t>
                      </a:r>
                      <a:r>
                        <a:rPr lang="en-US" sz="1600" dirty="0" smtClean="0"/>
                        <a:t> </a:t>
                      </a:r>
                      <a:r>
                        <a:rPr lang="en-US" sz="1600" dirty="0" err="1" smtClean="0"/>
                        <a:t>terbatas</a:t>
                      </a:r>
                      <a:endParaRPr lang="en-US" sz="1600" dirty="0"/>
                    </a:p>
                  </a:txBody>
                  <a:tcPr marT="45724" marB="45724"/>
                </a:tc>
                <a:tc>
                  <a:txBody>
                    <a:bodyPr/>
                    <a:lstStyle/>
                    <a:p>
                      <a:r>
                        <a:rPr lang="en-US" sz="1600" dirty="0" err="1" smtClean="0"/>
                        <a:t>Berbasis</a:t>
                      </a:r>
                      <a:r>
                        <a:rPr lang="en-US" sz="1600" dirty="0" smtClean="0"/>
                        <a:t> </a:t>
                      </a:r>
                      <a:r>
                        <a:rPr lang="en-US" sz="1600" dirty="0" err="1" smtClean="0"/>
                        <a:t>Akses</a:t>
                      </a:r>
                      <a:r>
                        <a:rPr lang="en-US" sz="1600" baseline="0" dirty="0" smtClean="0"/>
                        <a:t> </a:t>
                      </a:r>
                      <a:r>
                        <a:rPr lang="en-US" sz="1600" baseline="0" dirty="0" err="1" smtClean="0"/>
                        <a:t>dan</a:t>
                      </a:r>
                      <a:r>
                        <a:rPr lang="en-US" sz="1600" baseline="0" dirty="0" smtClean="0"/>
                        <a:t> </a:t>
                      </a:r>
                      <a:r>
                        <a:rPr lang="en-US" sz="1600" baseline="0" dirty="0" err="1" smtClean="0"/>
                        <a:t>Statistik</a:t>
                      </a:r>
                      <a:r>
                        <a:rPr lang="en-US" sz="1600" baseline="0" dirty="0" smtClean="0"/>
                        <a:t> </a:t>
                      </a:r>
                      <a:r>
                        <a:rPr lang="en-US" sz="1600" baseline="0" dirty="0" err="1" smtClean="0"/>
                        <a:t>penyebaran</a:t>
                      </a:r>
                      <a:r>
                        <a:rPr lang="en-US" sz="1600" baseline="0" dirty="0" smtClean="0"/>
                        <a:t> </a:t>
                      </a:r>
                      <a:r>
                        <a:rPr lang="en-US" sz="1600" baseline="0" dirty="0" err="1" smtClean="0"/>
                        <a:t>luas</a:t>
                      </a:r>
                      <a:r>
                        <a:rPr lang="en-US" sz="1600" baseline="0" dirty="0" smtClean="0"/>
                        <a:t> (global) </a:t>
                      </a:r>
                      <a:r>
                        <a:rPr lang="en-US" sz="1600" baseline="0" dirty="0" err="1" smtClean="0"/>
                        <a:t>dengan</a:t>
                      </a:r>
                      <a:r>
                        <a:rPr lang="en-US" sz="1600" baseline="0" dirty="0" smtClean="0"/>
                        <a:t> </a:t>
                      </a:r>
                      <a:r>
                        <a:rPr lang="en-US" sz="1600" baseline="0" dirty="0" err="1" smtClean="0"/>
                        <a:t>kunjungan</a:t>
                      </a:r>
                      <a:r>
                        <a:rPr lang="en-US" sz="1600" baseline="0" dirty="0" smtClean="0"/>
                        <a:t> </a:t>
                      </a:r>
                      <a:r>
                        <a:rPr lang="en-US" sz="1600" baseline="0" dirty="0" err="1" smtClean="0"/>
                        <a:t>unik</a:t>
                      </a:r>
                      <a:endParaRPr lang="en-US" sz="1600" dirty="0"/>
                    </a:p>
                  </a:txBody>
                  <a:tcPr marT="45724" marB="45724"/>
                </a:tc>
              </a:tr>
              <a:tr h="579165">
                <a:tc>
                  <a:txBody>
                    <a:bodyPr/>
                    <a:lstStyle/>
                    <a:p>
                      <a:r>
                        <a:rPr lang="en-US" sz="1600" b="1" dirty="0" err="1" smtClean="0"/>
                        <a:t>Indeksasi</a:t>
                      </a:r>
                      <a:r>
                        <a:rPr lang="en-US" sz="1600" b="1" dirty="0" smtClean="0"/>
                        <a:t> </a:t>
                      </a:r>
                      <a:r>
                        <a:rPr lang="en-US" sz="1600" b="1" dirty="0" err="1" smtClean="0"/>
                        <a:t>dan</a:t>
                      </a:r>
                      <a:r>
                        <a:rPr lang="en-US" sz="1600" b="1" dirty="0" smtClean="0"/>
                        <a:t> </a:t>
                      </a:r>
                      <a:r>
                        <a:rPr lang="en-US" sz="1600" b="1" dirty="0" err="1" smtClean="0"/>
                        <a:t>Internasionalisasi</a:t>
                      </a:r>
                      <a:endParaRPr lang="en-US" sz="1600" b="1" dirty="0"/>
                    </a:p>
                  </a:txBody>
                  <a:tcPr marT="45724" marB="45724"/>
                </a:tc>
                <a:tc>
                  <a:txBody>
                    <a:bodyPr/>
                    <a:lstStyle/>
                    <a:p>
                      <a:r>
                        <a:rPr lang="en-US" sz="1600" dirty="0" err="1" smtClean="0"/>
                        <a:t>Sulit</a:t>
                      </a:r>
                      <a:r>
                        <a:rPr lang="en-US" sz="1600" baseline="0" dirty="0" smtClean="0"/>
                        <a:t> </a:t>
                      </a:r>
                      <a:r>
                        <a:rPr lang="en-US" sz="1600" baseline="0" dirty="0" err="1" smtClean="0"/>
                        <a:t>dilaksanakan</a:t>
                      </a:r>
                      <a:endParaRPr lang="en-US" sz="1600" dirty="0"/>
                    </a:p>
                  </a:txBody>
                  <a:tcPr marT="45724" marB="45724"/>
                </a:tc>
                <a:tc>
                  <a:txBody>
                    <a:bodyPr/>
                    <a:lstStyle/>
                    <a:p>
                      <a:r>
                        <a:rPr lang="en-US" sz="1600" dirty="0" err="1" smtClean="0"/>
                        <a:t>Lebih</a:t>
                      </a:r>
                      <a:r>
                        <a:rPr lang="en-US" sz="1600" dirty="0" smtClean="0"/>
                        <a:t> </a:t>
                      </a:r>
                      <a:r>
                        <a:rPr lang="en-US" sz="1600" dirty="0" err="1" smtClean="0"/>
                        <a:t>mudah</a:t>
                      </a:r>
                      <a:r>
                        <a:rPr lang="en-US" sz="1600" dirty="0" smtClean="0"/>
                        <a:t> </a:t>
                      </a:r>
                      <a:r>
                        <a:rPr lang="en-US" sz="1600" dirty="0" err="1" smtClean="0"/>
                        <a:t>dilaksanakan</a:t>
                      </a:r>
                      <a:endParaRPr lang="en-US" sz="1600" dirty="0"/>
                    </a:p>
                  </a:txBody>
                  <a:tcPr marT="45724" marB="45724"/>
                </a:tc>
              </a:tr>
            </a:tbl>
          </a:graphicData>
        </a:graphic>
      </p:graphicFrame>
      <p:sp>
        <p:nvSpPr>
          <p:cNvPr id="4" name="Rectangle 3"/>
          <p:cNvSpPr/>
          <p:nvPr/>
        </p:nvSpPr>
        <p:spPr>
          <a:xfrm>
            <a:off x="2743200" y="0"/>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Instrumen</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Akreditasi</a:t>
            </a:r>
            <a:r>
              <a:rPr lang="en-US" sz="3200" b="1" dirty="0" smtClean="0">
                <a:solidFill>
                  <a:schemeClr val="bg1"/>
                </a:solidFill>
                <a:latin typeface="Calibri" pitchFamily="34" charset="0"/>
              </a:rPr>
              <a:t> TBI </a:t>
            </a:r>
            <a:endParaRPr lang="id-ID" sz="3200" b="1" dirty="0">
              <a:solidFill>
                <a:schemeClr val="bg1"/>
              </a:solidFill>
              <a:latin typeface="Calibri" pitchFamily="34" charset="0"/>
            </a:endParaRPr>
          </a:p>
        </p:txBody>
      </p:sp>
      <p:sp>
        <p:nvSpPr>
          <p:cNvPr id="5" name="Rectangle 4"/>
          <p:cNvSpPr/>
          <p:nvPr/>
        </p:nvSpPr>
        <p:spPr>
          <a:xfrm>
            <a:off x="0" y="0"/>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Perbedaan</a:t>
            </a:r>
            <a:endParaRPr lang="id-ID" sz="3200" b="1" dirty="0">
              <a:latin typeface="Calibri" pitchFamily="34" charset="0"/>
            </a:endParaRPr>
          </a:p>
        </p:txBody>
      </p:sp>
    </p:spTree>
    <p:extLst>
      <p:ext uri="{BB962C8B-B14F-4D97-AF65-F5344CB8AC3E}">
        <p14:creationId xmlns:p14="http://schemas.microsoft.com/office/powerpoint/2010/main" val="913220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381000"/>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Akreditasi</a:t>
            </a:r>
            <a:r>
              <a:rPr lang="en-US" sz="3200" b="1" dirty="0" smtClean="0">
                <a:solidFill>
                  <a:schemeClr val="bg1"/>
                </a:solidFill>
                <a:latin typeface="Calibri" pitchFamily="34" charset="0"/>
              </a:rPr>
              <a:t> TBI </a:t>
            </a:r>
            <a:endParaRPr lang="id-ID" sz="3200" b="1" dirty="0">
              <a:solidFill>
                <a:schemeClr val="bg1"/>
              </a:solidFill>
              <a:latin typeface="Calibri" pitchFamily="34" charset="0"/>
            </a:endParaRPr>
          </a:p>
        </p:txBody>
      </p:sp>
      <p:sp>
        <p:nvSpPr>
          <p:cNvPr id="5" name="Rectangle 4"/>
          <p:cNvSpPr/>
          <p:nvPr/>
        </p:nvSpPr>
        <p:spPr>
          <a:xfrm>
            <a:off x="0" y="381000"/>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Persyaratan</a:t>
            </a:r>
            <a:endParaRPr lang="id-ID" sz="3200" b="1" dirty="0">
              <a:latin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162800" cy="535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828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0891"/>
          <a:stretch/>
        </p:blipFill>
        <p:spPr>
          <a:xfrm>
            <a:off x="206992" y="914400"/>
            <a:ext cx="8610600" cy="5848201"/>
          </a:xfrm>
          <a:prstGeom prst="rect">
            <a:avLst/>
          </a:prstGeom>
        </p:spPr>
      </p:pic>
      <p:sp>
        <p:nvSpPr>
          <p:cNvPr id="3" name="Title 5"/>
          <p:cNvSpPr txBox="1">
            <a:spLocks/>
          </p:cNvSpPr>
          <p:nvPr/>
        </p:nvSpPr>
        <p:spPr>
          <a:xfrm>
            <a:off x="3886200" y="0"/>
            <a:ext cx="5257800" cy="838200"/>
          </a:xfrm>
          <a:prstGeom prst="rect">
            <a:avLst/>
          </a:prstGeom>
          <a:solidFill>
            <a:schemeClr val="accent1">
              <a:lumMod val="75000"/>
            </a:schemeClr>
          </a:solidFill>
        </p:spPr>
        <p:txBody>
          <a:bodyPr vert="horz" lIns="91440" tIns="45720" rIns="91440" bIns="45720" rtlCol="0" anchor="ctr">
            <a:noAutofit/>
          </a:bodyPr>
          <a:lstStyle/>
          <a:p>
            <a:pPr lvl="0">
              <a:spcBef>
                <a:spcPct val="0"/>
              </a:spcBef>
            </a:pPr>
            <a:r>
              <a:rPr lang="en-US" sz="3600" b="1" dirty="0" smtClean="0">
                <a:solidFill>
                  <a:schemeClr val="bg1"/>
                </a:solidFill>
              </a:rPr>
              <a:t>http://arjuna.dikti.go.id</a:t>
            </a:r>
            <a:endParaRPr kumimoji="0" lang="id-ID"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Title 5"/>
          <p:cNvSpPr txBox="1">
            <a:spLocks/>
          </p:cNvSpPr>
          <p:nvPr/>
        </p:nvSpPr>
        <p:spPr>
          <a:xfrm>
            <a:off x="0" y="0"/>
            <a:ext cx="3886200" cy="838200"/>
          </a:xfrm>
          <a:prstGeom prst="rect">
            <a:avLst/>
          </a:prstGeom>
          <a:solidFill>
            <a:schemeClr val="accent2">
              <a:lumMod val="75000"/>
            </a:schemeClr>
          </a:solidFill>
        </p:spPr>
        <p:txBody>
          <a:bodyPr vert="horz" lIns="91440" tIns="45720" rIns="91440" bIns="45720" rtlCol="0" anchor="ctr">
            <a:noAutofit/>
          </a:bodyPr>
          <a:lstStyle/>
          <a:p>
            <a:pPr lvl="0" algn="ctr">
              <a:spcBef>
                <a:spcPct val="0"/>
              </a:spcBef>
            </a:pPr>
            <a:r>
              <a:rPr lang="en-US" sz="2800" b="1" dirty="0" err="1" smtClean="0">
                <a:solidFill>
                  <a:schemeClr val="bg1"/>
                </a:solidFill>
              </a:rPr>
              <a:t>Sistem</a:t>
            </a:r>
            <a:r>
              <a:rPr lang="en-US" sz="2800" b="1" dirty="0" smtClean="0">
                <a:solidFill>
                  <a:schemeClr val="bg1"/>
                </a:solidFill>
              </a:rPr>
              <a:t> </a:t>
            </a:r>
            <a:r>
              <a:rPr lang="en-US" sz="2800" b="1" dirty="0" err="1" smtClean="0">
                <a:solidFill>
                  <a:schemeClr val="bg1"/>
                </a:solidFill>
              </a:rPr>
              <a:t>Akreditasi</a:t>
            </a:r>
            <a:r>
              <a:rPr lang="en-US" sz="2800" b="1" dirty="0" smtClean="0">
                <a:solidFill>
                  <a:schemeClr val="bg1"/>
                </a:solidFill>
              </a:rPr>
              <a:t> </a:t>
            </a:r>
            <a:r>
              <a:rPr lang="en-US" sz="2800" b="1" dirty="0" err="1" smtClean="0">
                <a:solidFill>
                  <a:schemeClr val="bg1"/>
                </a:solidFill>
              </a:rPr>
              <a:t>Jurnal</a:t>
            </a:r>
            <a:r>
              <a:rPr lang="en-US" sz="2800" b="1" dirty="0" smtClean="0">
                <a:solidFill>
                  <a:schemeClr val="bg1"/>
                </a:solidFill>
              </a:rPr>
              <a:t> </a:t>
            </a:r>
            <a:r>
              <a:rPr lang="en-US" sz="2800" b="1" dirty="0" err="1" smtClean="0">
                <a:solidFill>
                  <a:schemeClr val="bg1"/>
                </a:solidFill>
              </a:rPr>
              <a:t>Secara</a:t>
            </a:r>
            <a:r>
              <a:rPr lang="en-US" sz="2800" b="1" dirty="0" smtClean="0">
                <a:solidFill>
                  <a:schemeClr val="bg1"/>
                </a:solidFill>
              </a:rPr>
              <a:t> Online</a:t>
            </a:r>
            <a:endParaRPr kumimoji="0" lang="id-ID" sz="2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622004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2015\Prosedur Pengajuan Profesor Riset\memlog.png"/>
          <p:cNvPicPr>
            <a:picLocks noChangeAspect="1" noChangeArrowheads="1"/>
          </p:cNvPicPr>
          <p:nvPr/>
        </p:nvPicPr>
        <p:blipFill>
          <a:blip r:embed="rId2" cstate="print"/>
          <a:srcRect/>
          <a:stretch>
            <a:fillRect/>
          </a:stretch>
        </p:blipFill>
        <p:spPr bwMode="auto">
          <a:xfrm>
            <a:off x="3556465" y="1217713"/>
            <a:ext cx="685800" cy="685800"/>
          </a:xfrm>
          <a:prstGeom prst="rect">
            <a:avLst/>
          </a:prstGeom>
          <a:noFill/>
        </p:spPr>
      </p:pic>
      <p:pic>
        <p:nvPicPr>
          <p:cNvPr id="1027" name="Picture 3"/>
          <p:cNvPicPr>
            <a:picLocks noChangeAspect="1" noChangeArrowheads="1"/>
          </p:cNvPicPr>
          <p:nvPr/>
        </p:nvPicPr>
        <p:blipFill>
          <a:blip r:embed="rId3"/>
          <a:srcRect/>
          <a:stretch>
            <a:fillRect/>
          </a:stretch>
        </p:blipFill>
        <p:spPr bwMode="auto">
          <a:xfrm>
            <a:off x="2261865" y="2611562"/>
            <a:ext cx="3243263" cy="890185"/>
          </a:xfrm>
          <a:prstGeom prst="rect">
            <a:avLst/>
          </a:prstGeom>
          <a:noFill/>
          <a:ln w="9525">
            <a:noFill/>
            <a:miter lim="800000"/>
            <a:headEnd/>
            <a:tailEnd/>
          </a:ln>
          <a:effectLst/>
        </p:spPr>
      </p:pic>
      <p:pic>
        <p:nvPicPr>
          <p:cNvPr id="1029" name="Picture 5" descr="J:\2015\Prosedur Pengajuan Profesor Riset\customer-service-icon.png"/>
          <p:cNvPicPr>
            <a:picLocks noChangeAspect="1" noChangeArrowheads="1"/>
          </p:cNvPicPr>
          <p:nvPr/>
        </p:nvPicPr>
        <p:blipFill>
          <a:blip r:embed="rId4" cstate="print"/>
          <a:srcRect/>
          <a:stretch>
            <a:fillRect/>
          </a:stretch>
        </p:blipFill>
        <p:spPr bwMode="auto">
          <a:xfrm>
            <a:off x="3523928" y="4107160"/>
            <a:ext cx="762000" cy="762000"/>
          </a:xfrm>
          <a:prstGeom prst="rect">
            <a:avLst/>
          </a:prstGeom>
          <a:noFill/>
        </p:spPr>
      </p:pic>
      <p:pic>
        <p:nvPicPr>
          <p:cNvPr id="1030" name="Picture 6" descr="J:\2015\Prosedur Pengajuan Profesor Riset\Groups-Meeting-Light-icon.png"/>
          <p:cNvPicPr>
            <a:picLocks noChangeAspect="1" noChangeArrowheads="1"/>
          </p:cNvPicPr>
          <p:nvPr/>
        </p:nvPicPr>
        <p:blipFill>
          <a:blip r:embed="rId5"/>
          <a:srcRect/>
          <a:stretch>
            <a:fillRect/>
          </a:stretch>
        </p:blipFill>
        <p:spPr bwMode="auto">
          <a:xfrm>
            <a:off x="3447728" y="5418474"/>
            <a:ext cx="1085910" cy="1085910"/>
          </a:xfrm>
          <a:prstGeom prst="rect">
            <a:avLst/>
          </a:prstGeom>
          <a:noFill/>
        </p:spPr>
      </p:pic>
      <p:sp>
        <p:nvSpPr>
          <p:cNvPr id="13" name="TextBox 12"/>
          <p:cNvSpPr txBox="1"/>
          <p:nvPr/>
        </p:nvSpPr>
        <p:spPr>
          <a:xfrm>
            <a:off x="4394665" y="1217712"/>
            <a:ext cx="1839671" cy="923330"/>
          </a:xfrm>
          <a:prstGeom prst="rect">
            <a:avLst/>
          </a:prstGeom>
          <a:noFill/>
        </p:spPr>
        <p:txBody>
          <a:bodyPr wrap="none" rtlCol="0">
            <a:spAutoFit/>
          </a:bodyPr>
          <a:lstStyle/>
          <a:p>
            <a:r>
              <a:rPr lang="en-US" dirty="0" err="1" smtClean="0">
                <a:solidFill>
                  <a:prstClr val="black"/>
                </a:solidFill>
              </a:rPr>
              <a:t>Perguruan</a:t>
            </a:r>
            <a:r>
              <a:rPr lang="en-US" dirty="0" smtClean="0">
                <a:solidFill>
                  <a:prstClr val="black"/>
                </a:solidFill>
              </a:rPr>
              <a:t> Tinggi</a:t>
            </a:r>
          </a:p>
          <a:p>
            <a:r>
              <a:rPr lang="en-US" dirty="0" err="1" smtClean="0">
                <a:solidFill>
                  <a:prstClr val="black"/>
                </a:solidFill>
              </a:rPr>
              <a:t>Lembaga</a:t>
            </a:r>
            <a:r>
              <a:rPr lang="en-US" dirty="0" smtClean="0">
                <a:solidFill>
                  <a:prstClr val="black"/>
                </a:solidFill>
              </a:rPr>
              <a:t> </a:t>
            </a:r>
            <a:r>
              <a:rPr lang="en-US" dirty="0" err="1" smtClean="0">
                <a:solidFill>
                  <a:prstClr val="black"/>
                </a:solidFill>
              </a:rPr>
              <a:t>Litbang</a:t>
            </a:r>
            <a:endParaRPr lang="en-US" dirty="0" smtClean="0">
              <a:solidFill>
                <a:prstClr val="black"/>
              </a:solidFill>
            </a:endParaRPr>
          </a:p>
          <a:p>
            <a:r>
              <a:rPr lang="en-US" dirty="0" err="1" smtClean="0">
                <a:solidFill>
                  <a:prstClr val="black"/>
                </a:solidFill>
              </a:rPr>
              <a:t>Organisasi</a:t>
            </a:r>
            <a:r>
              <a:rPr lang="en-US" dirty="0" smtClean="0">
                <a:solidFill>
                  <a:prstClr val="black"/>
                </a:solidFill>
              </a:rPr>
              <a:t> </a:t>
            </a:r>
            <a:r>
              <a:rPr lang="en-US" dirty="0" err="1" smtClean="0">
                <a:solidFill>
                  <a:prstClr val="black"/>
                </a:solidFill>
              </a:rPr>
              <a:t>Profesi</a:t>
            </a:r>
            <a:endParaRPr lang="en-US" dirty="0" smtClean="0">
              <a:solidFill>
                <a:prstClr val="black"/>
              </a:solidFill>
            </a:endParaRPr>
          </a:p>
        </p:txBody>
      </p:sp>
      <p:sp>
        <p:nvSpPr>
          <p:cNvPr id="15" name="Rectangle 14"/>
          <p:cNvSpPr/>
          <p:nvPr/>
        </p:nvSpPr>
        <p:spPr>
          <a:xfrm>
            <a:off x="2350263" y="836712"/>
            <a:ext cx="3102388" cy="400110"/>
          </a:xfrm>
          <a:prstGeom prst="rect">
            <a:avLst/>
          </a:prstGeom>
          <a:noFill/>
        </p:spPr>
        <p:txBody>
          <a:bodyPr wrap="none" lIns="91440" tIns="45720" rIns="91440" bIns="45720">
            <a:spAutoFit/>
          </a:bodyPr>
          <a:lstStyle/>
          <a:p>
            <a:pPr algn="ct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Pengusul</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Pengelola</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Jurnal</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US"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36" name="Rectangle 35"/>
          <p:cNvSpPr/>
          <p:nvPr/>
        </p:nvSpPr>
        <p:spPr>
          <a:xfrm>
            <a:off x="6810400" y="3752293"/>
            <a:ext cx="2148216" cy="707886"/>
          </a:xfrm>
          <a:prstGeom prst="rect">
            <a:avLst/>
          </a:prstGeom>
          <a:noFill/>
        </p:spPr>
        <p:txBody>
          <a:bodyPr wrap="none" lIns="91440" tIns="45720" rIns="91440" bIns="45720">
            <a:spAutoFit/>
          </a:bodyPr>
          <a:lstStyle/>
          <a:p>
            <a:pPr algn="ctr"/>
            <a:r>
              <a:rPr lang="en-US" sz="2000" b="1" dirty="0" smtClean="0">
                <a:ln w="10541" cmpd="sng">
                  <a:solidFill>
                    <a:srgbClr val="4F81BD">
                      <a:shade val="88000"/>
                      <a:satMod val="110000"/>
                    </a:srgbClr>
                  </a:solidFill>
                  <a:prstDash val="solid"/>
                </a:ln>
                <a:solidFill>
                  <a:srgbClr val="FF0000"/>
                </a:solidFill>
              </a:rPr>
              <a:t>SUBDIT VASILITASI</a:t>
            </a:r>
          </a:p>
          <a:p>
            <a:pPr algn="ctr"/>
            <a:r>
              <a:rPr lang="en-US" sz="2000" b="1" dirty="0" smtClean="0">
                <a:ln w="10541" cmpd="sng">
                  <a:solidFill>
                    <a:srgbClr val="4F81BD">
                      <a:shade val="88000"/>
                      <a:satMod val="110000"/>
                    </a:srgbClr>
                  </a:solidFill>
                  <a:prstDash val="solid"/>
                </a:ln>
                <a:solidFill>
                  <a:srgbClr val="FF0000"/>
                </a:solidFill>
              </a:rPr>
              <a:t> JURNAL</a:t>
            </a:r>
            <a:endParaRPr lang="en-US" sz="2000" b="1" dirty="0">
              <a:ln w="10541" cmpd="sng">
                <a:solidFill>
                  <a:srgbClr val="4F81BD">
                    <a:shade val="88000"/>
                    <a:satMod val="110000"/>
                  </a:srgbClr>
                </a:solidFill>
                <a:prstDash val="solid"/>
              </a:ln>
              <a:solidFill>
                <a:srgbClr val="FF0000"/>
              </a:solidFill>
            </a:endParaRPr>
          </a:p>
        </p:txBody>
      </p:sp>
      <p:sp>
        <p:nvSpPr>
          <p:cNvPr id="37" name="Rectangle 36"/>
          <p:cNvSpPr/>
          <p:nvPr/>
        </p:nvSpPr>
        <p:spPr>
          <a:xfrm>
            <a:off x="1494712" y="6485274"/>
            <a:ext cx="5107617" cy="400110"/>
          </a:xfrm>
          <a:prstGeom prst="rect">
            <a:avLst/>
          </a:prstGeom>
          <a:noFill/>
        </p:spPr>
        <p:txBody>
          <a:bodyPr wrap="none" lIns="91440" tIns="45720" rIns="91440" bIns="45720">
            <a:spAutoFit/>
          </a:bodyPr>
          <a:lstStyle/>
          <a:p>
            <a:pPr algn="ct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Tim Ad Hoc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Pakar</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Penugasan</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oleh</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Dir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PengKI</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US"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40" name="Picture 7" descr="J:\2015\Prosedur Pengajuan Profesor Riset\Folders-OS-Documents-Metro-icon.png"/>
          <p:cNvPicPr>
            <a:picLocks noChangeAspect="1" noChangeArrowheads="1"/>
          </p:cNvPicPr>
          <p:nvPr/>
        </p:nvPicPr>
        <p:blipFill>
          <a:blip r:embed="rId6" cstate="print"/>
          <a:srcRect/>
          <a:stretch>
            <a:fillRect/>
          </a:stretch>
        </p:blipFill>
        <p:spPr bwMode="auto">
          <a:xfrm>
            <a:off x="6077820" y="2723564"/>
            <a:ext cx="609600" cy="609600"/>
          </a:xfrm>
          <a:prstGeom prst="rect">
            <a:avLst/>
          </a:prstGeom>
          <a:noFill/>
        </p:spPr>
      </p:pic>
      <p:sp>
        <p:nvSpPr>
          <p:cNvPr id="64" name="Rectangle 63"/>
          <p:cNvSpPr/>
          <p:nvPr/>
        </p:nvSpPr>
        <p:spPr>
          <a:xfrm>
            <a:off x="6666384" y="2856599"/>
            <a:ext cx="2306978" cy="400110"/>
          </a:xfrm>
          <a:prstGeom prst="rect">
            <a:avLst/>
          </a:prstGeom>
          <a:noFill/>
        </p:spPr>
        <p:txBody>
          <a:bodyPr wrap="none" lIns="91440" tIns="45720" rIns="91440" bIns="45720">
            <a:spAutoFit/>
          </a:bodyPr>
          <a:lstStyle/>
          <a:p>
            <a:pPr algn="ct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SK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Kemenristekdikti</a:t>
            </a:r>
            <a:endParaRPr lang="en-US"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75" name="Rectangle 74"/>
          <p:cNvSpPr/>
          <p:nvPr/>
        </p:nvSpPr>
        <p:spPr>
          <a:xfrm>
            <a:off x="3219128" y="1849562"/>
            <a:ext cx="340158" cy="461665"/>
          </a:xfrm>
          <a:prstGeom prst="rect">
            <a:avLst/>
          </a:prstGeom>
          <a:noFill/>
        </p:spPr>
        <p:txBody>
          <a:bodyPr wrap="none" lIns="91440" tIns="45720" rIns="91440" bIns="45720">
            <a:spAutoFit/>
          </a:bodyPr>
          <a:lstStyle/>
          <a:p>
            <a:pPr algn="ctr"/>
            <a:r>
              <a:rPr lang="en-US"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1</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76" name="Rectangle 75"/>
          <p:cNvSpPr/>
          <p:nvPr/>
        </p:nvSpPr>
        <p:spPr>
          <a:xfrm>
            <a:off x="3066728" y="4373488"/>
            <a:ext cx="340158" cy="461665"/>
          </a:xfrm>
          <a:prstGeom prst="rect">
            <a:avLst/>
          </a:prstGeom>
          <a:noFill/>
        </p:spPr>
        <p:txBody>
          <a:bodyPr wrap="none" lIns="91440" tIns="45720" rIns="91440" bIns="45720">
            <a:spAutoFit/>
          </a:bodyPr>
          <a:lstStyle/>
          <a:p>
            <a:pPr algn="ctr"/>
            <a:r>
              <a:rPr lang="en-US"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2</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77" name="Rectangle 76"/>
          <p:cNvSpPr/>
          <p:nvPr/>
        </p:nvSpPr>
        <p:spPr>
          <a:xfrm>
            <a:off x="4590728" y="6028074"/>
            <a:ext cx="340158" cy="461665"/>
          </a:xfrm>
          <a:prstGeom prst="rect">
            <a:avLst/>
          </a:prstGeom>
          <a:noFill/>
        </p:spPr>
        <p:txBody>
          <a:bodyPr wrap="none" lIns="91440" tIns="45720" rIns="91440" bIns="45720">
            <a:spAutoFit/>
          </a:bodyPr>
          <a:lstStyle/>
          <a:p>
            <a:pPr algn="ctr"/>
            <a:r>
              <a:rPr lang="en-US"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3</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78" name="Rectangle 77"/>
          <p:cNvSpPr/>
          <p:nvPr/>
        </p:nvSpPr>
        <p:spPr>
          <a:xfrm>
            <a:off x="617712" y="2130299"/>
            <a:ext cx="340158" cy="461665"/>
          </a:xfrm>
          <a:prstGeom prst="rect">
            <a:avLst/>
          </a:prstGeom>
          <a:noFill/>
        </p:spPr>
        <p:txBody>
          <a:bodyPr wrap="none" lIns="91440" tIns="45720" rIns="91440" bIns="45720">
            <a:spAutoFit/>
          </a:bodyPr>
          <a:lstStyle/>
          <a:p>
            <a:pPr algn="ctr"/>
            <a:r>
              <a:rPr lang="en-US"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4</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pic>
        <p:nvPicPr>
          <p:cNvPr id="32" name="Picture 6" descr="J:\2015\Prosedur Pengajuan Profesor Riset\Groups-Meeting-Light-icon.png"/>
          <p:cNvPicPr>
            <a:picLocks noChangeAspect="1" noChangeArrowheads="1"/>
          </p:cNvPicPr>
          <p:nvPr/>
        </p:nvPicPr>
        <p:blipFill>
          <a:blip r:embed="rId5"/>
          <a:srcRect/>
          <a:stretch>
            <a:fillRect/>
          </a:stretch>
        </p:blipFill>
        <p:spPr bwMode="auto">
          <a:xfrm>
            <a:off x="323528" y="2467113"/>
            <a:ext cx="1085910" cy="1085910"/>
          </a:xfrm>
          <a:prstGeom prst="rect">
            <a:avLst/>
          </a:prstGeom>
          <a:noFill/>
        </p:spPr>
      </p:pic>
      <p:sp>
        <p:nvSpPr>
          <p:cNvPr id="33" name="Rectangle 32"/>
          <p:cNvSpPr/>
          <p:nvPr/>
        </p:nvSpPr>
        <p:spPr>
          <a:xfrm>
            <a:off x="342418" y="3489727"/>
            <a:ext cx="1023742" cy="400110"/>
          </a:xfrm>
          <a:prstGeom prst="rect">
            <a:avLst/>
          </a:prstGeom>
          <a:noFill/>
        </p:spPr>
        <p:txBody>
          <a:bodyPr wrap="none" lIns="91440" tIns="45720" rIns="91440" bIns="45720">
            <a:spAutoFit/>
          </a:bodyPr>
          <a:lstStyle/>
          <a:p>
            <a:pPr algn="ct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ASESOR</a:t>
            </a:r>
            <a:endParaRPr lang="en-US"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2" name="Left-Right Arrow 1"/>
          <p:cNvSpPr/>
          <p:nvPr/>
        </p:nvSpPr>
        <p:spPr>
          <a:xfrm>
            <a:off x="1521885" y="2870482"/>
            <a:ext cx="627121" cy="2568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5400000">
            <a:off x="3696328" y="2081294"/>
            <a:ext cx="355471" cy="2408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p:cNvSpPr/>
          <p:nvPr/>
        </p:nvSpPr>
        <p:spPr>
          <a:xfrm rot="5400000">
            <a:off x="3652163" y="5138936"/>
            <a:ext cx="443801" cy="2408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5581917" y="2890792"/>
            <a:ext cx="386246" cy="275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241051" y="3309282"/>
            <a:ext cx="340158" cy="461665"/>
          </a:xfrm>
          <a:prstGeom prst="rect">
            <a:avLst/>
          </a:prstGeom>
          <a:noFill/>
        </p:spPr>
        <p:txBody>
          <a:bodyPr wrap="none" lIns="91440" tIns="45720" rIns="91440" bIns="45720">
            <a:spAutoFit/>
          </a:bodyPr>
          <a:lstStyle/>
          <a:p>
            <a:pPr algn="ctr"/>
            <a:r>
              <a:rPr lang="en-US"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5</a:t>
            </a:r>
            <a:endPar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3" name="Rectangle 42"/>
          <p:cNvSpPr/>
          <p:nvPr/>
        </p:nvSpPr>
        <p:spPr>
          <a:xfrm>
            <a:off x="4268606" y="4234130"/>
            <a:ext cx="2305888" cy="707886"/>
          </a:xfrm>
          <a:prstGeom prst="rect">
            <a:avLst/>
          </a:prstGeom>
          <a:noFill/>
        </p:spPr>
        <p:txBody>
          <a:bodyPr wrap="none" lIns="91440" tIns="45720" rIns="91440" bIns="45720">
            <a:spAutoFit/>
          </a:bodyPr>
          <a:lstStyle/>
          <a:p>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Distributor</a:t>
            </a:r>
          </a:p>
          <a:p>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ploting</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0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penugasan</a:t>
            </a:r>
            <a:r>
              <a:rPr lang="en-US" sz="2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US"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44" name="Left-Right Arrow 43"/>
          <p:cNvSpPr/>
          <p:nvPr/>
        </p:nvSpPr>
        <p:spPr>
          <a:xfrm rot="5400000">
            <a:off x="3613808" y="3680767"/>
            <a:ext cx="541202" cy="2394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64701" y="2467113"/>
            <a:ext cx="6769427" cy="2570361"/>
          </a:xfrm>
          <a:prstGeom prst="rect">
            <a:avLst/>
          </a:prstGeom>
          <a:solidFill>
            <a:srgbClr val="F1F2DC">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p:cNvSpPr>
            <a:spLocks noGrp="1"/>
          </p:cNvSpPr>
          <p:nvPr>
            <p:ph type="title"/>
          </p:nvPr>
        </p:nvSpPr>
        <p:spPr>
          <a:xfrm>
            <a:off x="179512" y="-99392"/>
            <a:ext cx="8960010" cy="983089"/>
          </a:xfrm>
        </p:spPr>
        <p:txBody>
          <a:bodyPr>
            <a:normAutofit/>
          </a:bodyPr>
          <a:lstStyle/>
          <a:p>
            <a:r>
              <a:rPr lang="en-US" sz="3600" dirty="0" err="1" smtClean="0"/>
              <a:t>Akreditasi</a:t>
            </a:r>
            <a:r>
              <a:rPr lang="en-US" sz="3600" dirty="0" smtClean="0"/>
              <a:t> </a:t>
            </a:r>
            <a:r>
              <a:rPr lang="en-US" sz="3600" dirty="0" err="1" smtClean="0"/>
              <a:t>Jurnal</a:t>
            </a:r>
            <a:r>
              <a:rPr lang="en-US" sz="3600" dirty="0" smtClean="0"/>
              <a:t> Nasional </a:t>
            </a:r>
            <a:r>
              <a:rPr lang="en-US" sz="3600" dirty="0" err="1" smtClean="0"/>
              <a:t>Melalui</a:t>
            </a:r>
            <a:r>
              <a:rPr lang="en-US" sz="3600" dirty="0" smtClean="0"/>
              <a:t> ARJUNA</a:t>
            </a:r>
            <a:endParaRPr lang="en-US" sz="3600" i="1" dirty="0"/>
          </a:p>
        </p:txBody>
      </p:sp>
    </p:spTree>
    <p:extLst>
      <p:ext uri="{BB962C8B-B14F-4D97-AF65-F5344CB8AC3E}">
        <p14:creationId xmlns:p14="http://schemas.microsoft.com/office/powerpoint/2010/main" val="3054246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42316" y="3259802"/>
            <a:ext cx="2232557" cy="337859"/>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47"/>
            <a:r>
              <a:rPr lang="en-US" sz="1200" dirty="0" err="1">
                <a:solidFill>
                  <a:schemeClr val="bg1"/>
                </a:solidFill>
              </a:rPr>
              <a:t>Mengisi</a:t>
            </a:r>
            <a:r>
              <a:rPr lang="en-US" sz="1200" dirty="0">
                <a:solidFill>
                  <a:schemeClr val="bg1"/>
                </a:solidFill>
              </a:rPr>
              <a:t> </a:t>
            </a:r>
            <a:r>
              <a:rPr lang="en-US" sz="1200" dirty="0" err="1">
                <a:solidFill>
                  <a:schemeClr val="bg1"/>
                </a:solidFill>
              </a:rPr>
              <a:t>Borang</a:t>
            </a:r>
            <a:r>
              <a:rPr lang="en-US" sz="1200" dirty="0">
                <a:solidFill>
                  <a:schemeClr val="bg1"/>
                </a:solidFill>
              </a:rPr>
              <a:t> </a:t>
            </a:r>
            <a:r>
              <a:rPr lang="en-US" sz="1200" dirty="0" err="1">
                <a:solidFill>
                  <a:schemeClr val="bg1"/>
                </a:solidFill>
              </a:rPr>
              <a:t>Identitas</a:t>
            </a:r>
            <a:r>
              <a:rPr lang="en-US" sz="1200" dirty="0">
                <a:solidFill>
                  <a:schemeClr val="bg1"/>
                </a:solidFill>
              </a:rPr>
              <a:t> </a:t>
            </a:r>
            <a:r>
              <a:rPr lang="en-US" sz="1200" dirty="0" err="1">
                <a:solidFill>
                  <a:schemeClr val="bg1"/>
                </a:solidFill>
              </a:rPr>
              <a:t>Terbitan</a:t>
            </a:r>
            <a:r>
              <a:rPr lang="en-US" sz="1200" dirty="0">
                <a:solidFill>
                  <a:schemeClr val="bg1"/>
                </a:solidFill>
              </a:rPr>
              <a:t> </a:t>
            </a:r>
            <a:r>
              <a:rPr lang="en-US" sz="1200" dirty="0" err="1">
                <a:solidFill>
                  <a:schemeClr val="bg1"/>
                </a:solidFill>
              </a:rPr>
              <a:t>Berkala</a:t>
            </a:r>
            <a:endParaRPr lang="en-US" sz="1200" dirty="0">
              <a:solidFill>
                <a:schemeClr val="bg1"/>
              </a:solidFill>
            </a:endParaRPr>
          </a:p>
        </p:txBody>
      </p:sp>
      <p:sp>
        <p:nvSpPr>
          <p:cNvPr id="2" name="Title 1"/>
          <p:cNvSpPr>
            <a:spLocks noGrp="1"/>
          </p:cNvSpPr>
          <p:nvPr>
            <p:ph type="title"/>
          </p:nvPr>
        </p:nvSpPr>
        <p:spPr>
          <a:xfrm>
            <a:off x="228600" y="76200"/>
            <a:ext cx="8960010" cy="983089"/>
          </a:xfrm>
        </p:spPr>
        <p:txBody>
          <a:bodyPr>
            <a:normAutofit/>
          </a:bodyPr>
          <a:lstStyle/>
          <a:p>
            <a:r>
              <a:rPr lang="en-US" dirty="0" err="1" smtClean="0"/>
              <a:t>Akreditasi</a:t>
            </a:r>
            <a:r>
              <a:rPr lang="en-US" dirty="0" smtClean="0"/>
              <a:t> </a:t>
            </a:r>
            <a:r>
              <a:rPr lang="en-US" dirty="0" err="1" smtClean="0"/>
              <a:t>Jurnal</a:t>
            </a:r>
            <a:r>
              <a:rPr lang="en-US" dirty="0" smtClean="0"/>
              <a:t> </a:t>
            </a:r>
            <a:r>
              <a:rPr lang="en-US" dirty="0" err="1" smtClean="0"/>
              <a:t>Nasional</a:t>
            </a:r>
            <a:r>
              <a:rPr lang="en-US" i="1" dirty="0" err="1"/>
              <a:t>Online</a:t>
            </a:r>
            <a:endParaRPr lang="en-US" i="1" dirty="0"/>
          </a:p>
        </p:txBody>
      </p:sp>
      <p:sp>
        <p:nvSpPr>
          <p:cNvPr id="8" name="Rectangle 7"/>
          <p:cNvSpPr/>
          <p:nvPr/>
        </p:nvSpPr>
        <p:spPr>
          <a:xfrm>
            <a:off x="681200" y="1720360"/>
            <a:ext cx="1324883" cy="657796"/>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ysClr val="windowText" lastClr="000000"/>
                </a:solidFill>
                <a:latin typeface="Aharoni" panose="02010803020104030203" pitchFamily="2" charset="-79"/>
                <a:cs typeface="Aharoni" panose="02010803020104030203" pitchFamily="2" charset="-79"/>
              </a:rPr>
              <a:t>Pengelola</a:t>
            </a:r>
            <a:r>
              <a:rPr lang="en-US" sz="1200" dirty="0">
                <a:solidFill>
                  <a:sysClr val="windowText" lastClr="000000"/>
                </a:solidFill>
                <a:latin typeface="Aharoni" panose="02010803020104030203" pitchFamily="2" charset="-79"/>
                <a:cs typeface="Aharoni" panose="02010803020104030203" pitchFamily="2" charset="-79"/>
              </a:rPr>
              <a:t> </a:t>
            </a:r>
            <a:r>
              <a:rPr lang="en-US" sz="1200" dirty="0" err="1">
                <a:solidFill>
                  <a:sysClr val="windowText" lastClr="000000"/>
                </a:solidFill>
                <a:latin typeface="Aharoni" panose="02010803020104030203" pitchFamily="2" charset="-79"/>
                <a:cs typeface="Aharoni" panose="02010803020104030203" pitchFamily="2" charset="-79"/>
              </a:rPr>
              <a:t>Mendaftarkan</a:t>
            </a:r>
            <a:r>
              <a:rPr lang="en-US" sz="1200" dirty="0">
                <a:solidFill>
                  <a:sysClr val="windowText" lastClr="000000"/>
                </a:solidFill>
                <a:latin typeface="Aharoni" panose="02010803020104030203" pitchFamily="2" charset="-79"/>
                <a:cs typeface="Aharoni" panose="02010803020104030203" pitchFamily="2" charset="-79"/>
              </a:rPr>
              <a:t> </a:t>
            </a:r>
            <a:r>
              <a:rPr lang="en-US" sz="1200" dirty="0" err="1">
                <a:solidFill>
                  <a:sysClr val="windowText" lastClr="000000"/>
                </a:solidFill>
                <a:latin typeface="Aharoni" panose="02010803020104030203" pitchFamily="2" charset="-79"/>
                <a:cs typeface="Aharoni" panose="02010803020104030203" pitchFamily="2" charset="-79"/>
              </a:rPr>
              <a:t>Terbitan</a:t>
            </a:r>
            <a:endParaRPr lang="en-US" sz="1200" dirty="0">
              <a:solidFill>
                <a:sysClr val="windowText" lastClr="000000"/>
              </a:solidFill>
              <a:latin typeface="Aharoni" panose="02010803020104030203" pitchFamily="2" charset="-79"/>
              <a:cs typeface="Aharoni" panose="02010803020104030203" pitchFamily="2" charset="-79"/>
            </a:endParaRPr>
          </a:p>
        </p:txBody>
      </p:sp>
      <p:sp>
        <p:nvSpPr>
          <p:cNvPr id="9" name="Rectangle 8"/>
          <p:cNvSpPr/>
          <p:nvPr/>
        </p:nvSpPr>
        <p:spPr>
          <a:xfrm>
            <a:off x="221293" y="2624427"/>
            <a:ext cx="2238935" cy="605119"/>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chemeClr val="tx1"/>
                </a:solidFill>
                <a:latin typeface="Aharoni" panose="02010803020104030203" pitchFamily="2" charset="-79"/>
                <a:cs typeface="Aharoni" panose="02010803020104030203" pitchFamily="2" charset="-79"/>
              </a:rPr>
              <a:t>Pengelola</a:t>
            </a:r>
            <a:r>
              <a:rPr lang="en-US" sz="1200" dirty="0">
                <a:solidFill>
                  <a:schemeClr val="tx1"/>
                </a:solidFill>
                <a:latin typeface="Aharoni" panose="02010803020104030203" pitchFamily="2" charset="-79"/>
                <a:cs typeface="Aharoni" panose="02010803020104030203" pitchFamily="2" charset="-79"/>
              </a:rPr>
              <a:t> </a:t>
            </a:r>
            <a:r>
              <a:rPr lang="en-US" sz="1200" dirty="0" err="1">
                <a:solidFill>
                  <a:schemeClr val="tx1"/>
                </a:solidFill>
                <a:latin typeface="Aharoni" panose="02010803020104030203" pitchFamily="2" charset="-79"/>
                <a:cs typeface="Aharoni" panose="02010803020104030203" pitchFamily="2" charset="-79"/>
              </a:rPr>
              <a:t>mengajukan</a:t>
            </a:r>
            <a:r>
              <a:rPr lang="en-US" sz="1200" dirty="0">
                <a:solidFill>
                  <a:schemeClr val="tx1"/>
                </a:solidFill>
                <a:latin typeface="Aharoni" panose="02010803020104030203" pitchFamily="2" charset="-79"/>
                <a:cs typeface="Aharoni" panose="02010803020104030203" pitchFamily="2" charset="-79"/>
              </a:rPr>
              <a:t> </a:t>
            </a:r>
            <a:r>
              <a:rPr lang="en-US" sz="1200" dirty="0" err="1">
                <a:solidFill>
                  <a:schemeClr val="tx1"/>
                </a:solidFill>
                <a:latin typeface="Aharoni" panose="02010803020104030203" pitchFamily="2" charset="-79"/>
                <a:cs typeface="Aharoni" panose="02010803020104030203" pitchFamily="2" charset="-79"/>
              </a:rPr>
              <a:t>akreditasi</a:t>
            </a:r>
            <a:r>
              <a:rPr lang="en-US" sz="1200" dirty="0">
                <a:solidFill>
                  <a:schemeClr val="tx1"/>
                </a:solidFill>
                <a:latin typeface="Aharoni" panose="02010803020104030203" pitchFamily="2" charset="-79"/>
                <a:cs typeface="Aharoni" panose="02010803020104030203" pitchFamily="2" charset="-79"/>
              </a:rPr>
              <a:t> </a:t>
            </a:r>
            <a:r>
              <a:rPr lang="en-US" sz="1200" dirty="0" err="1">
                <a:solidFill>
                  <a:schemeClr val="tx1"/>
                </a:solidFill>
                <a:latin typeface="Aharoni" panose="02010803020104030203" pitchFamily="2" charset="-79"/>
                <a:cs typeface="Aharoni" panose="02010803020104030203" pitchFamily="2" charset="-79"/>
              </a:rPr>
              <a:t>terbitan</a:t>
            </a:r>
            <a:r>
              <a:rPr lang="en-US" sz="1200" dirty="0">
                <a:solidFill>
                  <a:schemeClr val="tx1"/>
                </a:solidFill>
                <a:latin typeface="Aharoni" panose="02010803020104030203" pitchFamily="2" charset="-79"/>
                <a:cs typeface="Aharoni" panose="02010803020104030203" pitchFamily="2" charset="-79"/>
              </a:rPr>
              <a:t> </a:t>
            </a:r>
            <a:r>
              <a:rPr lang="en-US" sz="1200" dirty="0" err="1">
                <a:solidFill>
                  <a:schemeClr val="tx1"/>
                </a:solidFill>
                <a:latin typeface="Aharoni" panose="02010803020104030203" pitchFamily="2" charset="-79"/>
                <a:cs typeface="Aharoni" panose="02010803020104030203" pitchFamily="2" charset="-79"/>
              </a:rPr>
              <a:t>yg</a:t>
            </a:r>
            <a:r>
              <a:rPr lang="en-US" sz="1200" dirty="0">
                <a:solidFill>
                  <a:schemeClr val="tx1"/>
                </a:solidFill>
                <a:latin typeface="Aharoni" panose="02010803020104030203" pitchFamily="2" charset="-79"/>
                <a:cs typeface="Aharoni" panose="02010803020104030203" pitchFamily="2" charset="-79"/>
              </a:rPr>
              <a:t> </a:t>
            </a:r>
            <a:r>
              <a:rPr lang="en-US" sz="1200" dirty="0" err="1">
                <a:solidFill>
                  <a:schemeClr val="tx1"/>
                </a:solidFill>
                <a:latin typeface="Aharoni" panose="02010803020104030203" pitchFamily="2" charset="-79"/>
                <a:cs typeface="Aharoni" panose="02010803020104030203" pitchFamily="2" charset="-79"/>
              </a:rPr>
              <a:t>sdh</a:t>
            </a:r>
            <a:r>
              <a:rPr lang="en-US" sz="1200" dirty="0">
                <a:solidFill>
                  <a:schemeClr val="tx1"/>
                </a:solidFill>
                <a:latin typeface="Aharoni" panose="02010803020104030203" pitchFamily="2" charset="-79"/>
                <a:cs typeface="Aharoni" panose="02010803020104030203" pitchFamily="2" charset="-79"/>
              </a:rPr>
              <a:t> </a:t>
            </a:r>
            <a:r>
              <a:rPr lang="en-US" sz="1200" dirty="0" err="1">
                <a:solidFill>
                  <a:schemeClr val="tx1"/>
                </a:solidFill>
                <a:latin typeface="Aharoni" panose="02010803020104030203" pitchFamily="2" charset="-79"/>
                <a:cs typeface="Aharoni" panose="02010803020104030203" pitchFamily="2" charset="-79"/>
              </a:rPr>
              <a:t>didaftarkan</a:t>
            </a:r>
            <a:endParaRPr lang="en-US" sz="1200" dirty="0">
              <a:solidFill>
                <a:schemeClr val="tx1"/>
              </a:solidFill>
              <a:latin typeface="Aharoni" panose="02010803020104030203" pitchFamily="2" charset="-79"/>
              <a:cs typeface="Aharoni" panose="02010803020104030203" pitchFamily="2" charset="-79"/>
            </a:endParaRPr>
          </a:p>
        </p:txBody>
      </p:sp>
      <p:sp>
        <p:nvSpPr>
          <p:cNvPr id="14" name="Rounded Rectangle 13"/>
          <p:cNvSpPr/>
          <p:nvPr/>
        </p:nvSpPr>
        <p:spPr>
          <a:xfrm>
            <a:off x="342316" y="3612786"/>
            <a:ext cx="2232557" cy="337859"/>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47"/>
            <a:r>
              <a:rPr lang="en-US" sz="1200" dirty="0" err="1">
                <a:solidFill>
                  <a:schemeClr val="bg1"/>
                </a:solidFill>
              </a:rPr>
              <a:t>Mengisi</a:t>
            </a:r>
            <a:r>
              <a:rPr lang="en-US" sz="1200" dirty="0">
                <a:solidFill>
                  <a:schemeClr val="bg1"/>
                </a:solidFill>
              </a:rPr>
              <a:t> </a:t>
            </a:r>
            <a:r>
              <a:rPr lang="en-US" sz="1200" dirty="0" err="1">
                <a:solidFill>
                  <a:schemeClr val="bg1"/>
                </a:solidFill>
              </a:rPr>
              <a:t>Borang</a:t>
            </a:r>
            <a:r>
              <a:rPr lang="en-US" sz="1200" dirty="0">
                <a:solidFill>
                  <a:schemeClr val="bg1"/>
                </a:solidFill>
              </a:rPr>
              <a:t> </a:t>
            </a:r>
            <a:r>
              <a:rPr lang="en-US" sz="1200" dirty="0" err="1">
                <a:solidFill>
                  <a:schemeClr val="bg1"/>
                </a:solidFill>
              </a:rPr>
              <a:t>Penyunting</a:t>
            </a:r>
            <a:endParaRPr lang="en-US" sz="1200" dirty="0">
              <a:solidFill>
                <a:schemeClr val="bg1"/>
              </a:solidFill>
            </a:endParaRPr>
          </a:p>
        </p:txBody>
      </p:sp>
      <p:sp>
        <p:nvSpPr>
          <p:cNvPr id="16" name="Rounded Rectangle 15"/>
          <p:cNvSpPr/>
          <p:nvPr/>
        </p:nvSpPr>
        <p:spPr>
          <a:xfrm>
            <a:off x="342316" y="3965771"/>
            <a:ext cx="2232557" cy="337859"/>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47"/>
            <a:r>
              <a:rPr lang="en-US" sz="1200" dirty="0" err="1">
                <a:solidFill>
                  <a:schemeClr val="bg1"/>
                </a:solidFill>
              </a:rPr>
              <a:t>Mengisi</a:t>
            </a:r>
            <a:r>
              <a:rPr lang="en-US" sz="1200" dirty="0">
                <a:solidFill>
                  <a:schemeClr val="bg1"/>
                </a:solidFill>
              </a:rPr>
              <a:t> </a:t>
            </a:r>
            <a:r>
              <a:rPr lang="en-US" sz="1200" dirty="0" err="1">
                <a:solidFill>
                  <a:schemeClr val="bg1"/>
                </a:solidFill>
              </a:rPr>
              <a:t>Borang</a:t>
            </a:r>
            <a:r>
              <a:rPr lang="en-US" sz="1200" dirty="0">
                <a:solidFill>
                  <a:schemeClr val="bg1"/>
                </a:solidFill>
              </a:rPr>
              <a:t> </a:t>
            </a:r>
            <a:r>
              <a:rPr lang="en-US" sz="1200" dirty="0" err="1">
                <a:solidFill>
                  <a:schemeClr val="bg1"/>
                </a:solidFill>
              </a:rPr>
              <a:t>Perkembangan</a:t>
            </a:r>
            <a:r>
              <a:rPr lang="en-US" sz="1200" dirty="0">
                <a:solidFill>
                  <a:schemeClr val="bg1"/>
                </a:solidFill>
              </a:rPr>
              <a:t> </a:t>
            </a:r>
            <a:r>
              <a:rPr lang="en-US" sz="1200" dirty="0" err="1">
                <a:solidFill>
                  <a:schemeClr val="bg1"/>
                </a:solidFill>
              </a:rPr>
              <a:t>Terbitan</a:t>
            </a:r>
            <a:r>
              <a:rPr lang="en-US" sz="1200" dirty="0">
                <a:solidFill>
                  <a:schemeClr val="bg1"/>
                </a:solidFill>
              </a:rPr>
              <a:t> </a:t>
            </a:r>
            <a:r>
              <a:rPr lang="en-US" sz="1200" dirty="0" err="1">
                <a:solidFill>
                  <a:schemeClr val="bg1"/>
                </a:solidFill>
              </a:rPr>
              <a:t>Berkala</a:t>
            </a:r>
            <a:endParaRPr lang="en-US" sz="1200" dirty="0">
              <a:solidFill>
                <a:schemeClr val="bg1"/>
              </a:solidFill>
            </a:endParaRPr>
          </a:p>
        </p:txBody>
      </p:sp>
      <p:sp>
        <p:nvSpPr>
          <p:cNvPr id="17" name="Rounded Rectangle 16"/>
          <p:cNvSpPr/>
          <p:nvPr/>
        </p:nvSpPr>
        <p:spPr>
          <a:xfrm>
            <a:off x="342316" y="4318756"/>
            <a:ext cx="2232557" cy="337859"/>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47"/>
            <a:r>
              <a:rPr lang="en-US" sz="1200" dirty="0" err="1">
                <a:solidFill>
                  <a:schemeClr val="bg1"/>
                </a:solidFill>
              </a:rPr>
              <a:t>Mengisi</a:t>
            </a:r>
            <a:r>
              <a:rPr lang="en-US" sz="1200" dirty="0">
                <a:solidFill>
                  <a:schemeClr val="bg1"/>
                </a:solidFill>
              </a:rPr>
              <a:t> </a:t>
            </a:r>
            <a:r>
              <a:rPr lang="en-US" sz="1200" dirty="0" err="1">
                <a:solidFill>
                  <a:schemeClr val="bg1"/>
                </a:solidFill>
              </a:rPr>
              <a:t>Borang</a:t>
            </a:r>
            <a:r>
              <a:rPr lang="en-US" sz="1200" dirty="0">
                <a:solidFill>
                  <a:schemeClr val="bg1"/>
                </a:solidFill>
              </a:rPr>
              <a:t> </a:t>
            </a:r>
            <a:r>
              <a:rPr lang="en-US" sz="1200" dirty="0" err="1">
                <a:solidFill>
                  <a:schemeClr val="bg1"/>
                </a:solidFill>
              </a:rPr>
              <a:t>Evaluasi</a:t>
            </a:r>
            <a:r>
              <a:rPr lang="en-US" sz="1200" dirty="0">
                <a:solidFill>
                  <a:schemeClr val="bg1"/>
                </a:solidFill>
              </a:rPr>
              <a:t> </a:t>
            </a:r>
            <a:r>
              <a:rPr lang="en-US" sz="1200" dirty="0" err="1">
                <a:solidFill>
                  <a:schemeClr val="bg1"/>
                </a:solidFill>
              </a:rPr>
              <a:t>Diri</a:t>
            </a:r>
            <a:endParaRPr lang="en-US" sz="1200" dirty="0">
              <a:solidFill>
                <a:schemeClr val="bg1"/>
              </a:solidFill>
            </a:endParaRPr>
          </a:p>
        </p:txBody>
      </p:sp>
      <p:sp>
        <p:nvSpPr>
          <p:cNvPr id="18" name="Rectangle 17"/>
          <p:cNvSpPr/>
          <p:nvPr/>
        </p:nvSpPr>
        <p:spPr>
          <a:xfrm>
            <a:off x="2574873" y="2056072"/>
            <a:ext cx="1543050" cy="650501"/>
          </a:xfrm>
          <a:prstGeom prst="rect">
            <a:avLst/>
          </a:prstGeom>
          <a:solidFill>
            <a:srgbClr val="C00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chemeClr val="bg1"/>
                </a:solidFill>
                <a:latin typeface="Aharoni" panose="02010803020104030203" pitchFamily="2" charset="-79"/>
                <a:cs typeface="Aharoni" panose="02010803020104030203" pitchFamily="2" charset="-79"/>
              </a:rPr>
              <a:t>Mendistribusikan</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usulan</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akreditasi</a:t>
            </a:r>
            <a:endParaRPr lang="en-US" sz="1200" dirty="0">
              <a:solidFill>
                <a:schemeClr val="bg1"/>
              </a:solidFill>
              <a:latin typeface="Aharoni" panose="02010803020104030203" pitchFamily="2" charset="-79"/>
              <a:cs typeface="Aharoni" panose="02010803020104030203" pitchFamily="2" charset="-79"/>
            </a:endParaRPr>
          </a:p>
          <a:p>
            <a:pPr algn="ctr"/>
            <a:r>
              <a:rPr lang="en-US" sz="1200" dirty="0">
                <a:solidFill>
                  <a:schemeClr val="bg1"/>
                </a:solidFill>
                <a:latin typeface="Aharoni" panose="02010803020104030203" pitchFamily="2" charset="-79"/>
                <a:cs typeface="Aharoni" panose="02010803020104030203" pitchFamily="2" charset="-79"/>
              </a:rPr>
              <a:t>(</a:t>
            </a:r>
            <a:r>
              <a:rPr lang="en-US" sz="1200" dirty="0" err="1">
                <a:solidFill>
                  <a:schemeClr val="bg1"/>
                </a:solidFill>
                <a:latin typeface="Aharoni" panose="02010803020104030203" pitchFamily="2" charset="-79"/>
                <a:cs typeface="Aharoni" panose="02010803020104030203" pitchFamily="2" charset="-79"/>
              </a:rPr>
              <a:t>Asesor</a:t>
            </a:r>
            <a:r>
              <a:rPr lang="en-US" sz="1200" dirty="0">
                <a:solidFill>
                  <a:schemeClr val="bg1"/>
                </a:solidFill>
                <a:latin typeface="Aharoni" panose="02010803020104030203" pitchFamily="2" charset="-79"/>
                <a:cs typeface="Aharoni" panose="02010803020104030203" pitchFamily="2" charset="-79"/>
              </a:rPr>
              <a:t> </a:t>
            </a:r>
            <a:r>
              <a:rPr lang="en-US" sz="1500" dirty="0">
                <a:solidFill>
                  <a:schemeClr val="bg1"/>
                </a:solidFill>
                <a:latin typeface="Aharoni" panose="02010803020104030203" pitchFamily="2" charset="-79"/>
                <a:cs typeface="Aharoni" panose="02010803020104030203" pitchFamily="2" charset="-79"/>
              </a:rPr>
              <a:t>1</a:t>
            </a:r>
            <a:r>
              <a:rPr lang="en-US" sz="1200" dirty="0">
                <a:solidFill>
                  <a:schemeClr val="bg1"/>
                </a:solidFill>
                <a:latin typeface="Aharoni" panose="02010803020104030203" pitchFamily="2" charset="-79"/>
                <a:cs typeface="Aharoni" panose="02010803020104030203" pitchFamily="2" charset="-79"/>
              </a:rPr>
              <a:t> &amp; </a:t>
            </a:r>
            <a:r>
              <a:rPr lang="en-US" sz="1500" dirty="0">
                <a:solidFill>
                  <a:schemeClr val="bg1"/>
                </a:solidFill>
                <a:latin typeface="Aharoni" panose="02010803020104030203" pitchFamily="2" charset="-79"/>
                <a:cs typeface="Aharoni" panose="02010803020104030203" pitchFamily="2" charset="-79"/>
              </a:rPr>
              <a:t>2</a:t>
            </a:r>
            <a:r>
              <a:rPr lang="en-US" sz="1200" dirty="0">
                <a:solidFill>
                  <a:schemeClr val="bg1"/>
                </a:solidFill>
                <a:latin typeface="Aharoni" panose="02010803020104030203" pitchFamily="2" charset="-79"/>
                <a:cs typeface="Aharoni" panose="02010803020104030203" pitchFamily="2" charset="-79"/>
              </a:rPr>
              <a:t>)</a:t>
            </a:r>
          </a:p>
        </p:txBody>
      </p:sp>
      <p:sp>
        <p:nvSpPr>
          <p:cNvPr id="19" name="Rectangle 18"/>
          <p:cNvSpPr/>
          <p:nvPr/>
        </p:nvSpPr>
        <p:spPr>
          <a:xfrm>
            <a:off x="7328300" y="1668284"/>
            <a:ext cx="1237960" cy="690392"/>
          </a:xfrm>
          <a:prstGeom prst="rect">
            <a:avLst/>
          </a:prstGeom>
          <a:solidFill>
            <a:srgbClr val="0070C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chemeClr val="bg1"/>
                </a:solidFill>
                <a:latin typeface="Aharoni" panose="02010803020104030203" pitchFamily="2" charset="-79"/>
                <a:cs typeface="Aharoni" panose="02010803020104030203" pitchFamily="2" charset="-79"/>
              </a:rPr>
              <a:t>Asesor</a:t>
            </a:r>
            <a:r>
              <a:rPr lang="en-US" sz="1200" dirty="0">
                <a:solidFill>
                  <a:schemeClr val="bg1"/>
                </a:solidFill>
                <a:latin typeface="Aharoni" panose="02010803020104030203" pitchFamily="2" charset="-79"/>
                <a:cs typeface="Aharoni" panose="02010803020104030203" pitchFamily="2" charset="-79"/>
              </a:rPr>
              <a:t> </a:t>
            </a:r>
            <a:r>
              <a:rPr lang="en-US" sz="1500" dirty="0">
                <a:solidFill>
                  <a:schemeClr val="bg1"/>
                </a:solidFill>
                <a:latin typeface="Aharoni" panose="02010803020104030203" pitchFamily="2" charset="-79"/>
                <a:cs typeface="Aharoni" panose="02010803020104030203" pitchFamily="2" charset="-79"/>
              </a:rPr>
              <a:t>1</a:t>
            </a:r>
            <a:r>
              <a:rPr lang="en-US" sz="1200" dirty="0">
                <a:solidFill>
                  <a:schemeClr val="bg1"/>
                </a:solidFill>
                <a:latin typeface="Aharoni" panose="02010803020104030203" pitchFamily="2" charset="-79"/>
                <a:cs typeface="Aharoni" panose="02010803020104030203" pitchFamily="2" charset="-79"/>
              </a:rPr>
              <a:t> &amp; </a:t>
            </a:r>
            <a:r>
              <a:rPr lang="en-US" sz="1500" dirty="0">
                <a:solidFill>
                  <a:schemeClr val="bg1"/>
                </a:solidFill>
                <a:latin typeface="Aharoni" panose="02010803020104030203" pitchFamily="2" charset="-79"/>
                <a:cs typeface="Aharoni" panose="02010803020104030203" pitchFamily="2" charset="-79"/>
              </a:rPr>
              <a:t>2</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Memberikan</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Penilaian</a:t>
            </a:r>
            <a:endParaRPr lang="en-US" sz="1200" dirty="0">
              <a:solidFill>
                <a:schemeClr val="bg1"/>
              </a:solidFill>
              <a:latin typeface="Aharoni" panose="02010803020104030203" pitchFamily="2" charset="-79"/>
              <a:cs typeface="Aharoni" panose="02010803020104030203" pitchFamily="2" charset="-79"/>
            </a:endParaRPr>
          </a:p>
        </p:txBody>
      </p:sp>
      <p:sp>
        <p:nvSpPr>
          <p:cNvPr id="20" name="Flowchart: Decision 19"/>
          <p:cNvSpPr/>
          <p:nvPr/>
        </p:nvSpPr>
        <p:spPr>
          <a:xfrm>
            <a:off x="4344280" y="1885977"/>
            <a:ext cx="2183276" cy="1003485"/>
          </a:xfrm>
          <a:prstGeom prst="flowChartDecisio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Aharoni" panose="02010803020104030203" pitchFamily="2" charset="-79"/>
                <a:cs typeface="Aharoni" panose="02010803020104030203" pitchFamily="2" charset="-79"/>
              </a:rPr>
              <a:t>Asesor</a:t>
            </a:r>
            <a:r>
              <a:rPr lang="en-US" sz="1200" dirty="0">
                <a:latin typeface="Aharoni" panose="02010803020104030203" pitchFamily="2" charset="-79"/>
                <a:cs typeface="Aharoni" panose="02010803020104030203" pitchFamily="2" charset="-79"/>
              </a:rPr>
              <a:t> </a:t>
            </a:r>
            <a:r>
              <a:rPr lang="en-US" sz="1500" dirty="0">
                <a:latin typeface="Aharoni" panose="02010803020104030203" pitchFamily="2" charset="-79"/>
                <a:cs typeface="Aharoni" panose="02010803020104030203" pitchFamily="2" charset="-79"/>
              </a:rPr>
              <a:t>1/2 </a:t>
            </a:r>
            <a:r>
              <a:rPr lang="en-US" sz="1200" dirty="0" err="1">
                <a:latin typeface="Aharoni" panose="02010803020104030203" pitchFamily="2" charset="-79"/>
                <a:cs typeface="Aharoni" panose="02010803020104030203" pitchFamily="2" charset="-79"/>
              </a:rPr>
              <a:t>Menerima</a:t>
            </a:r>
            <a:r>
              <a:rPr lang="en-US" sz="1200" dirty="0">
                <a:latin typeface="Aharoni" panose="02010803020104030203" pitchFamily="2" charset="-79"/>
                <a:cs typeface="Aharoni" panose="02010803020104030203" pitchFamily="2" charset="-79"/>
              </a:rPr>
              <a:t> </a:t>
            </a:r>
            <a:r>
              <a:rPr lang="en-US" sz="1200" dirty="0" err="1">
                <a:latin typeface="Aharoni" panose="02010803020104030203" pitchFamily="2" charset="-79"/>
                <a:cs typeface="Aharoni" panose="02010803020104030203" pitchFamily="2" charset="-79"/>
              </a:rPr>
              <a:t>Penugasan</a:t>
            </a:r>
            <a:r>
              <a:rPr lang="en-US" sz="1200" dirty="0">
                <a:latin typeface="Aharoni" panose="02010803020104030203" pitchFamily="2" charset="-79"/>
                <a:cs typeface="Aharoni" panose="02010803020104030203" pitchFamily="2" charset="-79"/>
              </a:rPr>
              <a:t> ?</a:t>
            </a:r>
          </a:p>
        </p:txBody>
      </p:sp>
      <p:cxnSp>
        <p:nvCxnSpPr>
          <p:cNvPr id="27" name="Elbow Connector 26"/>
          <p:cNvCxnSpPr>
            <a:stCxn id="20" idx="0"/>
            <a:endCxn id="18" idx="0"/>
          </p:cNvCxnSpPr>
          <p:nvPr/>
        </p:nvCxnSpPr>
        <p:spPr>
          <a:xfrm rot="16200000" flipH="1" flipV="1">
            <a:off x="4306111" y="926264"/>
            <a:ext cx="170095" cy="2089520"/>
          </a:xfrm>
          <a:prstGeom prst="bentConnector3">
            <a:avLst>
              <a:gd name="adj1" fmla="val -158395"/>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43098" y="1657233"/>
            <a:ext cx="269626" cy="300082"/>
          </a:xfrm>
          <a:prstGeom prst="rect">
            <a:avLst/>
          </a:prstGeom>
          <a:noFill/>
        </p:spPr>
        <p:txBody>
          <a:bodyPr wrap="none" rtlCol="0">
            <a:spAutoFit/>
          </a:bodyPr>
          <a:lstStyle/>
          <a:p>
            <a:r>
              <a:rPr lang="en-US" sz="1350" b="1" dirty="0">
                <a:latin typeface="+mj-lt"/>
              </a:rPr>
              <a:t>T</a:t>
            </a:r>
          </a:p>
        </p:txBody>
      </p:sp>
      <p:cxnSp>
        <p:nvCxnSpPr>
          <p:cNvPr id="35" name="Straight Arrow Connector 34"/>
          <p:cNvCxnSpPr>
            <a:stCxn id="8" idx="2"/>
            <a:endCxn id="9" idx="0"/>
          </p:cNvCxnSpPr>
          <p:nvPr/>
        </p:nvCxnSpPr>
        <p:spPr>
          <a:xfrm flipH="1">
            <a:off x="1340760" y="2378156"/>
            <a:ext cx="2882" cy="24627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8" idx="3"/>
            <a:endCxn id="20" idx="1"/>
          </p:cNvCxnSpPr>
          <p:nvPr/>
        </p:nvCxnSpPr>
        <p:spPr>
          <a:xfrm>
            <a:off x="4117923" y="2381322"/>
            <a:ext cx="226358" cy="639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Flowchart: Document 44"/>
          <p:cNvSpPr/>
          <p:nvPr/>
        </p:nvSpPr>
        <p:spPr>
          <a:xfrm>
            <a:off x="7339986" y="2593471"/>
            <a:ext cx="1237960" cy="588104"/>
          </a:xfrm>
          <a:prstGeom prst="flowChartDocumen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Aharoni" panose="02010803020104030203" pitchFamily="2" charset="-79"/>
                <a:cs typeface="Aharoni" panose="02010803020104030203" pitchFamily="2" charset="-79"/>
              </a:rPr>
              <a:t>Nilai</a:t>
            </a:r>
            <a:r>
              <a:rPr lang="en-US" sz="1200" dirty="0">
                <a:latin typeface="Aharoni" panose="02010803020104030203" pitchFamily="2" charset="-79"/>
                <a:cs typeface="Aharoni" panose="02010803020104030203" pitchFamily="2" charset="-79"/>
              </a:rPr>
              <a:t> </a:t>
            </a:r>
            <a:r>
              <a:rPr lang="en-US" sz="1200" dirty="0" err="1">
                <a:latin typeface="Aharoni" panose="02010803020104030203" pitchFamily="2" charset="-79"/>
                <a:cs typeface="Aharoni" panose="02010803020104030203" pitchFamily="2" charset="-79"/>
              </a:rPr>
              <a:t>Asesor</a:t>
            </a:r>
            <a:endParaRPr lang="en-US" sz="1200" dirty="0">
              <a:latin typeface="Aharoni" panose="02010803020104030203" pitchFamily="2" charset="-79"/>
              <a:cs typeface="Aharoni" panose="02010803020104030203" pitchFamily="2" charset="-79"/>
            </a:endParaRPr>
          </a:p>
          <a:p>
            <a:pPr algn="ctr"/>
            <a:r>
              <a:rPr lang="en-US" sz="1500" dirty="0">
                <a:latin typeface="Aharoni" panose="02010803020104030203" pitchFamily="2" charset="-79"/>
                <a:cs typeface="Aharoni" panose="02010803020104030203" pitchFamily="2" charset="-79"/>
              </a:rPr>
              <a:t>1</a:t>
            </a:r>
            <a:r>
              <a:rPr lang="en-US" sz="1200" dirty="0">
                <a:latin typeface="Aharoni" panose="02010803020104030203" pitchFamily="2" charset="-79"/>
                <a:cs typeface="Aharoni" panose="02010803020104030203" pitchFamily="2" charset="-79"/>
              </a:rPr>
              <a:t> &amp; </a:t>
            </a:r>
            <a:r>
              <a:rPr lang="en-US" sz="1500" dirty="0">
                <a:latin typeface="Aharoni" panose="02010803020104030203" pitchFamily="2" charset="-79"/>
                <a:cs typeface="Aharoni" panose="02010803020104030203" pitchFamily="2" charset="-79"/>
              </a:rPr>
              <a:t>2</a:t>
            </a:r>
            <a:endParaRPr lang="en-US" sz="1200" dirty="0">
              <a:latin typeface="Aharoni" panose="02010803020104030203" pitchFamily="2" charset="-79"/>
              <a:cs typeface="Aharoni" panose="02010803020104030203" pitchFamily="2" charset="-79"/>
            </a:endParaRPr>
          </a:p>
        </p:txBody>
      </p:sp>
      <p:sp>
        <p:nvSpPr>
          <p:cNvPr id="49" name="Flowchart: Decision 48"/>
          <p:cNvSpPr/>
          <p:nvPr/>
        </p:nvSpPr>
        <p:spPr>
          <a:xfrm>
            <a:off x="6990163" y="3397041"/>
            <a:ext cx="1936376" cy="1003485"/>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Aharoni" panose="02010803020104030203" pitchFamily="2" charset="-79"/>
                <a:cs typeface="Aharoni" panose="02010803020104030203" pitchFamily="2" charset="-79"/>
              </a:rPr>
              <a:t>Perbedaan</a:t>
            </a:r>
            <a:r>
              <a:rPr lang="en-US" sz="1200" dirty="0">
                <a:latin typeface="Aharoni" panose="02010803020104030203" pitchFamily="2" charset="-79"/>
                <a:cs typeface="Aharoni" panose="02010803020104030203" pitchFamily="2" charset="-79"/>
              </a:rPr>
              <a:t> </a:t>
            </a:r>
            <a:r>
              <a:rPr lang="en-US" sz="1200" dirty="0" err="1">
                <a:latin typeface="Aharoni" panose="02010803020104030203" pitchFamily="2" charset="-79"/>
                <a:cs typeface="Aharoni" panose="02010803020104030203" pitchFamily="2" charset="-79"/>
              </a:rPr>
              <a:t>Penilaian</a:t>
            </a:r>
            <a:r>
              <a:rPr lang="en-US" sz="1200" dirty="0">
                <a:latin typeface="Aharoni" panose="02010803020104030203" pitchFamily="2" charset="-79"/>
                <a:cs typeface="Aharoni" panose="02010803020104030203" pitchFamily="2" charset="-79"/>
              </a:rPr>
              <a:t> </a:t>
            </a:r>
            <a:r>
              <a:rPr lang="en-US" sz="1200" dirty="0" err="1">
                <a:latin typeface="Aharoni" panose="02010803020104030203" pitchFamily="2" charset="-79"/>
                <a:cs typeface="Aharoni" panose="02010803020104030203" pitchFamily="2" charset="-79"/>
              </a:rPr>
              <a:t>Ekstrim</a:t>
            </a:r>
            <a:r>
              <a:rPr lang="en-US" sz="1200" dirty="0">
                <a:latin typeface="Aharoni" panose="02010803020104030203" pitchFamily="2" charset="-79"/>
                <a:cs typeface="Aharoni" panose="02010803020104030203" pitchFamily="2" charset="-79"/>
              </a:rPr>
              <a:t> ?</a:t>
            </a:r>
          </a:p>
        </p:txBody>
      </p:sp>
      <p:cxnSp>
        <p:nvCxnSpPr>
          <p:cNvPr id="50" name="Straight Arrow Connector 49"/>
          <p:cNvCxnSpPr>
            <a:stCxn id="45" idx="2"/>
            <a:endCxn id="49" idx="0"/>
          </p:cNvCxnSpPr>
          <p:nvPr/>
        </p:nvCxnSpPr>
        <p:spPr>
          <a:xfrm flipH="1">
            <a:off x="7958351" y="3142695"/>
            <a:ext cx="615" cy="25434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9" idx="2"/>
            <a:endCxn id="45" idx="0"/>
          </p:cNvCxnSpPr>
          <p:nvPr/>
        </p:nvCxnSpPr>
        <p:spPr>
          <a:xfrm>
            <a:off x="7947280" y="2358676"/>
            <a:ext cx="11687" cy="23479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Flowchart: Document 57"/>
          <p:cNvSpPr/>
          <p:nvPr/>
        </p:nvSpPr>
        <p:spPr>
          <a:xfrm>
            <a:off x="4607751" y="4968301"/>
            <a:ext cx="1227044" cy="587660"/>
          </a:xfrm>
          <a:prstGeom prst="flowChartDocumen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latin typeface="Aharoni" panose="02010803020104030203" pitchFamily="2" charset="-79"/>
                <a:cs typeface="Aharoni" panose="02010803020104030203" pitchFamily="2" charset="-79"/>
              </a:rPr>
              <a:t>Nilai</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Akhir</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Akreditasi</a:t>
            </a:r>
            <a:endParaRPr lang="en-US" sz="1200" dirty="0">
              <a:solidFill>
                <a:schemeClr val="bg1"/>
              </a:solidFill>
              <a:latin typeface="Aharoni" panose="02010803020104030203" pitchFamily="2" charset="-79"/>
              <a:cs typeface="Aharoni" panose="02010803020104030203" pitchFamily="2" charset="-79"/>
            </a:endParaRPr>
          </a:p>
        </p:txBody>
      </p:sp>
      <p:cxnSp>
        <p:nvCxnSpPr>
          <p:cNvPr id="63" name="Elbow Connector 62"/>
          <p:cNvCxnSpPr>
            <a:stCxn id="9" idx="3"/>
            <a:endCxn id="18" idx="2"/>
          </p:cNvCxnSpPr>
          <p:nvPr/>
        </p:nvCxnSpPr>
        <p:spPr>
          <a:xfrm flipV="1">
            <a:off x="2460228" y="2706573"/>
            <a:ext cx="886171" cy="220414"/>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801082" y="3582695"/>
            <a:ext cx="1543050" cy="650501"/>
          </a:xfrm>
          <a:prstGeom prst="rect">
            <a:avLst/>
          </a:prstGeom>
          <a:solidFill>
            <a:srgbClr val="C00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chemeClr val="bg1"/>
                </a:solidFill>
                <a:latin typeface="Aharoni" panose="02010803020104030203" pitchFamily="2" charset="-79"/>
                <a:cs typeface="Aharoni" panose="02010803020104030203" pitchFamily="2" charset="-79"/>
              </a:rPr>
              <a:t>Mendistribusikan</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usulan</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akreditasi</a:t>
            </a:r>
            <a:endParaRPr lang="en-US" sz="1200" dirty="0">
              <a:solidFill>
                <a:schemeClr val="bg1"/>
              </a:solidFill>
              <a:latin typeface="Aharoni" panose="02010803020104030203" pitchFamily="2" charset="-79"/>
              <a:cs typeface="Aharoni" panose="02010803020104030203" pitchFamily="2" charset="-79"/>
            </a:endParaRPr>
          </a:p>
          <a:p>
            <a:pPr algn="ctr"/>
            <a:r>
              <a:rPr lang="en-US" sz="1200" dirty="0">
                <a:solidFill>
                  <a:schemeClr val="bg1"/>
                </a:solidFill>
                <a:latin typeface="Aharoni" panose="02010803020104030203" pitchFamily="2" charset="-79"/>
                <a:cs typeface="Aharoni" panose="02010803020104030203" pitchFamily="2" charset="-79"/>
              </a:rPr>
              <a:t>(</a:t>
            </a:r>
            <a:r>
              <a:rPr lang="en-US" sz="1200" dirty="0" err="1">
                <a:solidFill>
                  <a:schemeClr val="bg1"/>
                </a:solidFill>
                <a:latin typeface="Aharoni" panose="02010803020104030203" pitchFamily="2" charset="-79"/>
                <a:cs typeface="Aharoni" panose="02010803020104030203" pitchFamily="2" charset="-79"/>
              </a:rPr>
              <a:t>Asesor</a:t>
            </a:r>
            <a:r>
              <a:rPr lang="en-US" sz="1200" dirty="0">
                <a:solidFill>
                  <a:schemeClr val="bg1"/>
                </a:solidFill>
                <a:latin typeface="Aharoni" panose="02010803020104030203" pitchFamily="2" charset="-79"/>
                <a:cs typeface="Aharoni" panose="02010803020104030203" pitchFamily="2" charset="-79"/>
              </a:rPr>
              <a:t> </a:t>
            </a:r>
            <a:r>
              <a:rPr lang="en-US" sz="1500" dirty="0">
                <a:solidFill>
                  <a:schemeClr val="bg1"/>
                </a:solidFill>
                <a:latin typeface="Aharoni" panose="02010803020104030203" pitchFamily="2" charset="-79"/>
                <a:cs typeface="Aharoni" panose="02010803020104030203" pitchFamily="2" charset="-79"/>
              </a:rPr>
              <a:t>3</a:t>
            </a:r>
            <a:r>
              <a:rPr lang="en-US" sz="1200" dirty="0">
                <a:solidFill>
                  <a:schemeClr val="bg1"/>
                </a:solidFill>
                <a:latin typeface="Aharoni" panose="02010803020104030203" pitchFamily="2" charset="-79"/>
                <a:cs typeface="Aharoni" panose="02010803020104030203" pitchFamily="2" charset="-79"/>
              </a:rPr>
              <a:t>)</a:t>
            </a:r>
          </a:p>
        </p:txBody>
      </p:sp>
      <p:sp>
        <p:nvSpPr>
          <p:cNvPr id="87" name="TextBox 86"/>
          <p:cNvSpPr txBox="1"/>
          <p:nvPr/>
        </p:nvSpPr>
        <p:spPr>
          <a:xfrm>
            <a:off x="6601218" y="2126093"/>
            <a:ext cx="274434" cy="300082"/>
          </a:xfrm>
          <a:prstGeom prst="rect">
            <a:avLst/>
          </a:prstGeom>
          <a:noFill/>
        </p:spPr>
        <p:txBody>
          <a:bodyPr wrap="none" rtlCol="0">
            <a:spAutoFit/>
          </a:bodyPr>
          <a:lstStyle/>
          <a:p>
            <a:r>
              <a:rPr lang="en-US" sz="1350" b="1" dirty="0">
                <a:latin typeface="+mj-lt"/>
              </a:rPr>
              <a:t>Y</a:t>
            </a:r>
          </a:p>
        </p:txBody>
      </p:sp>
      <p:cxnSp>
        <p:nvCxnSpPr>
          <p:cNvPr id="88" name="Straight Arrow Connector 87"/>
          <p:cNvCxnSpPr>
            <a:stCxn id="49" idx="1"/>
            <a:endCxn id="85" idx="3"/>
          </p:cNvCxnSpPr>
          <p:nvPr/>
        </p:nvCxnSpPr>
        <p:spPr>
          <a:xfrm flipH="1">
            <a:off x="6344132" y="3898784"/>
            <a:ext cx="646031" cy="916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 name="Flowchart: Decision 95"/>
          <p:cNvSpPr/>
          <p:nvPr/>
        </p:nvSpPr>
        <p:spPr>
          <a:xfrm>
            <a:off x="2688775" y="3317706"/>
            <a:ext cx="1878119" cy="1093706"/>
          </a:xfrm>
          <a:prstGeom prst="flowChartDecisio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Aharoni" panose="02010803020104030203" pitchFamily="2" charset="-79"/>
                <a:cs typeface="Aharoni" panose="02010803020104030203" pitchFamily="2" charset="-79"/>
              </a:rPr>
              <a:t>Asesor</a:t>
            </a:r>
            <a:r>
              <a:rPr lang="en-US" sz="1200" dirty="0">
                <a:latin typeface="Aharoni" panose="02010803020104030203" pitchFamily="2" charset="-79"/>
                <a:cs typeface="Aharoni" panose="02010803020104030203" pitchFamily="2" charset="-79"/>
              </a:rPr>
              <a:t> </a:t>
            </a:r>
            <a:r>
              <a:rPr lang="en-US" sz="1500" dirty="0">
                <a:latin typeface="Aharoni" panose="02010803020104030203" pitchFamily="2" charset="-79"/>
                <a:cs typeface="Aharoni" panose="02010803020104030203" pitchFamily="2" charset="-79"/>
              </a:rPr>
              <a:t>3</a:t>
            </a:r>
            <a:r>
              <a:rPr lang="en-US" sz="1200" dirty="0">
                <a:latin typeface="Aharoni" panose="02010803020104030203" pitchFamily="2" charset="-79"/>
                <a:cs typeface="Aharoni" panose="02010803020104030203" pitchFamily="2" charset="-79"/>
              </a:rPr>
              <a:t> </a:t>
            </a:r>
            <a:r>
              <a:rPr lang="en-US" sz="1200" dirty="0" err="1">
                <a:latin typeface="Aharoni" panose="02010803020104030203" pitchFamily="2" charset="-79"/>
                <a:cs typeface="Aharoni" panose="02010803020104030203" pitchFamily="2" charset="-79"/>
              </a:rPr>
              <a:t>Menerima</a:t>
            </a:r>
            <a:r>
              <a:rPr lang="en-US" sz="1200" dirty="0">
                <a:latin typeface="Aharoni" panose="02010803020104030203" pitchFamily="2" charset="-79"/>
                <a:cs typeface="Aharoni" panose="02010803020104030203" pitchFamily="2" charset="-79"/>
              </a:rPr>
              <a:t> </a:t>
            </a:r>
            <a:r>
              <a:rPr lang="en-US" sz="1200" dirty="0" err="1">
                <a:latin typeface="Aharoni" panose="02010803020104030203" pitchFamily="2" charset="-79"/>
                <a:cs typeface="Aharoni" panose="02010803020104030203" pitchFamily="2" charset="-79"/>
              </a:rPr>
              <a:t>Penugasan</a:t>
            </a:r>
            <a:r>
              <a:rPr lang="en-US" sz="1200" dirty="0">
                <a:latin typeface="Aharoni" panose="02010803020104030203" pitchFamily="2" charset="-79"/>
                <a:cs typeface="Aharoni" panose="02010803020104030203" pitchFamily="2" charset="-79"/>
              </a:rPr>
              <a:t> ?</a:t>
            </a:r>
          </a:p>
        </p:txBody>
      </p:sp>
      <p:cxnSp>
        <p:nvCxnSpPr>
          <p:cNvPr id="100" name="Straight Arrow Connector 99"/>
          <p:cNvCxnSpPr>
            <a:stCxn id="85" idx="1"/>
            <a:endCxn id="96" idx="3"/>
          </p:cNvCxnSpPr>
          <p:nvPr/>
        </p:nvCxnSpPr>
        <p:spPr>
          <a:xfrm flipH="1" flipV="1">
            <a:off x="4566894" y="3864559"/>
            <a:ext cx="234188" cy="4338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2997968" y="4910990"/>
            <a:ext cx="1237960" cy="690392"/>
          </a:xfrm>
          <a:prstGeom prst="rect">
            <a:avLst/>
          </a:prstGeom>
          <a:solidFill>
            <a:srgbClr val="0070C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chemeClr val="bg1"/>
                </a:solidFill>
                <a:latin typeface="Aharoni" panose="02010803020104030203" pitchFamily="2" charset="-79"/>
                <a:cs typeface="Aharoni" panose="02010803020104030203" pitchFamily="2" charset="-79"/>
              </a:rPr>
              <a:t>Asesor</a:t>
            </a:r>
            <a:r>
              <a:rPr lang="en-US" sz="1200" dirty="0">
                <a:solidFill>
                  <a:schemeClr val="bg1"/>
                </a:solidFill>
                <a:latin typeface="Aharoni" panose="02010803020104030203" pitchFamily="2" charset="-79"/>
                <a:cs typeface="Aharoni" panose="02010803020104030203" pitchFamily="2" charset="-79"/>
              </a:rPr>
              <a:t> </a:t>
            </a:r>
            <a:r>
              <a:rPr lang="en-US" sz="1500" dirty="0">
                <a:solidFill>
                  <a:schemeClr val="bg1"/>
                </a:solidFill>
                <a:latin typeface="Aharoni" panose="02010803020104030203" pitchFamily="2" charset="-79"/>
                <a:cs typeface="Aharoni" panose="02010803020104030203" pitchFamily="2" charset="-79"/>
              </a:rPr>
              <a:t>3</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Memberikan</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Penilaian</a:t>
            </a:r>
            <a:endParaRPr lang="en-US" sz="1200" dirty="0">
              <a:solidFill>
                <a:schemeClr val="bg1"/>
              </a:solidFill>
              <a:latin typeface="Aharoni" panose="02010803020104030203" pitchFamily="2" charset="-79"/>
              <a:cs typeface="Aharoni" panose="02010803020104030203" pitchFamily="2" charset="-79"/>
            </a:endParaRPr>
          </a:p>
        </p:txBody>
      </p:sp>
      <p:sp>
        <p:nvSpPr>
          <p:cNvPr id="107" name="TextBox 106"/>
          <p:cNvSpPr txBox="1"/>
          <p:nvPr/>
        </p:nvSpPr>
        <p:spPr>
          <a:xfrm>
            <a:off x="3373311" y="4396109"/>
            <a:ext cx="274434" cy="300082"/>
          </a:xfrm>
          <a:prstGeom prst="rect">
            <a:avLst/>
          </a:prstGeom>
          <a:noFill/>
        </p:spPr>
        <p:txBody>
          <a:bodyPr wrap="none" rtlCol="0">
            <a:spAutoFit/>
          </a:bodyPr>
          <a:lstStyle/>
          <a:p>
            <a:r>
              <a:rPr lang="en-US" sz="1350" b="1" dirty="0">
                <a:latin typeface="+mj-lt"/>
              </a:rPr>
              <a:t>Y</a:t>
            </a:r>
          </a:p>
        </p:txBody>
      </p:sp>
      <p:cxnSp>
        <p:nvCxnSpPr>
          <p:cNvPr id="109" name="Elbow Connector 108"/>
          <p:cNvCxnSpPr>
            <a:stCxn id="96" idx="0"/>
            <a:endCxn id="85" idx="0"/>
          </p:cNvCxnSpPr>
          <p:nvPr/>
        </p:nvCxnSpPr>
        <p:spPr>
          <a:xfrm rot="16200000" flipH="1">
            <a:off x="4467725" y="2477814"/>
            <a:ext cx="264990" cy="1944773"/>
          </a:xfrm>
          <a:prstGeom prst="bentConnector3">
            <a:avLst>
              <a:gd name="adj1" fmla="val -6470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362425" y="3097291"/>
            <a:ext cx="269626" cy="300082"/>
          </a:xfrm>
          <a:prstGeom prst="rect">
            <a:avLst/>
          </a:prstGeom>
          <a:noFill/>
        </p:spPr>
        <p:txBody>
          <a:bodyPr wrap="none" rtlCol="0">
            <a:spAutoFit/>
          </a:bodyPr>
          <a:lstStyle/>
          <a:p>
            <a:r>
              <a:rPr lang="en-US" sz="1350" b="1" dirty="0">
                <a:latin typeface="+mj-lt"/>
              </a:rPr>
              <a:t>T</a:t>
            </a:r>
          </a:p>
        </p:txBody>
      </p:sp>
      <p:cxnSp>
        <p:nvCxnSpPr>
          <p:cNvPr id="112" name="Straight Arrow Connector 111"/>
          <p:cNvCxnSpPr>
            <a:stCxn id="104" idx="3"/>
            <a:endCxn id="58" idx="1"/>
          </p:cNvCxnSpPr>
          <p:nvPr/>
        </p:nvCxnSpPr>
        <p:spPr>
          <a:xfrm>
            <a:off x="4235928" y="5256186"/>
            <a:ext cx="371824" cy="594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6393736" y="3602240"/>
            <a:ext cx="274434" cy="300082"/>
          </a:xfrm>
          <a:prstGeom prst="rect">
            <a:avLst/>
          </a:prstGeom>
          <a:noFill/>
        </p:spPr>
        <p:txBody>
          <a:bodyPr wrap="none" rtlCol="0">
            <a:spAutoFit/>
          </a:bodyPr>
          <a:lstStyle/>
          <a:p>
            <a:r>
              <a:rPr lang="en-US" sz="1350" b="1" dirty="0">
                <a:latin typeface="+mj-lt"/>
              </a:rPr>
              <a:t>Y</a:t>
            </a:r>
          </a:p>
        </p:txBody>
      </p:sp>
      <p:sp>
        <p:nvSpPr>
          <p:cNvPr id="121" name="TextBox 120"/>
          <p:cNvSpPr txBox="1"/>
          <p:nvPr/>
        </p:nvSpPr>
        <p:spPr>
          <a:xfrm>
            <a:off x="7992977" y="4378755"/>
            <a:ext cx="269626" cy="300082"/>
          </a:xfrm>
          <a:prstGeom prst="rect">
            <a:avLst/>
          </a:prstGeom>
          <a:noFill/>
        </p:spPr>
        <p:txBody>
          <a:bodyPr wrap="none" rtlCol="0">
            <a:spAutoFit/>
          </a:bodyPr>
          <a:lstStyle/>
          <a:p>
            <a:r>
              <a:rPr lang="en-US" sz="1350" b="1" dirty="0">
                <a:latin typeface="+mj-lt"/>
              </a:rPr>
              <a:t>T</a:t>
            </a:r>
          </a:p>
        </p:txBody>
      </p:sp>
      <p:sp>
        <p:nvSpPr>
          <p:cNvPr id="122" name="Rectangle 121"/>
          <p:cNvSpPr/>
          <p:nvPr/>
        </p:nvSpPr>
        <p:spPr>
          <a:xfrm>
            <a:off x="221292" y="4903341"/>
            <a:ext cx="638680" cy="17287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TextBox 122"/>
          <p:cNvSpPr txBox="1"/>
          <p:nvPr/>
        </p:nvSpPr>
        <p:spPr>
          <a:xfrm>
            <a:off x="858227" y="4880225"/>
            <a:ext cx="1686680" cy="253916"/>
          </a:xfrm>
          <a:prstGeom prst="rect">
            <a:avLst/>
          </a:prstGeom>
          <a:noFill/>
        </p:spPr>
        <p:txBody>
          <a:bodyPr wrap="none" rtlCol="0">
            <a:spAutoFit/>
          </a:bodyPr>
          <a:lstStyle/>
          <a:p>
            <a:r>
              <a:rPr lang="en-US" sz="1050" b="1" dirty="0" err="1"/>
              <a:t>Pengelola</a:t>
            </a:r>
            <a:r>
              <a:rPr lang="en-US" sz="1050" b="1" dirty="0"/>
              <a:t> </a:t>
            </a:r>
            <a:r>
              <a:rPr lang="en-US" sz="1050" b="1" dirty="0" err="1"/>
              <a:t>Terbitan</a:t>
            </a:r>
            <a:r>
              <a:rPr lang="en-US" sz="1050" b="1" dirty="0"/>
              <a:t> </a:t>
            </a:r>
            <a:r>
              <a:rPr lang="en-US" sz="1050" b="1" dirty="0" err="1"/>
              <a:t>Berkala</a:t>
            </a:r>
            <a:endParaRPr lang="en-US" sz="1050" b="1" dirty="0"/>
          </a:p>
        </p:txBody>
      </p:sp>
      <p:sp>
        <p:nvSpPr>
          <p:cNvPr id="124" name="Rectangle 123"/>
          <p:cNvSpPr/>
          <p:nvPr/>
        </p:nvSpPr>
        <p:spPr>
          <a:xfrm>
            <a:off x="221292" y="5128798"/>
            <a:ext cx="638680" cy="14692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5" name="TextBox 124"/>
          <p:cNvSpPr txBox="1"/>
          <p:nvPr/>
        </p:nvSpPr>
        <p:spPr>
          <a:xfrm>
            <a:off x="869346" y="5106576"/>
            <a:ext cx="1394934" cy="253916"/>
          </a:xfrm>
          <a:prstGeom prst="rect">
            <a:avLst/>
          </a:prstGeom>
          <a:noFill/>
        </p:spPr>
        <p:txBody>
          <a:bodyPr wrap="none" rtlCol="0">
            <a:spAutoFit/>
          </a:bodyPr>
          <a:lstStyle/>
          <a:p>
            <a:r>
              <a:rPr lang="en-US" sz="1050" b="1" dirty="0"/>
              <a:t>Distributor </a:t>
            </a:r>
            <a:r>
              <a:rPr lang="en-US" sz="1050" b="1" dirty="0" err="1"/>
              <a:t>Akreditasi</a:t>
            </a:r>
            <a:endParaRPr lang="en-US" sz="1050" b="1" dirty="0"/>
          </a:p>
        </p:txBody>
      </p:sp>
      <p:sp>
        <p:nvSpPr>
          <p:cNvPr id="126" name="Rectangle 125"/>
          <p:cNvSpPr/>
          <p:nvPr/>
        </p:nvSpPr>
        <p:spPr>
          <a:xfrm>
            <a:off x="221292" y="5320448"/>
            <a:ext cx="638680" cy="14754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TextBox 126"/>
          <p:cNvSpPr txBox="1"/>
          <p:nvPr/>
        </p:nvSpPr>
        <p:spPr>
          <a:xfrm>
            <a:off x="890884" y="5295179"/>
            <a:ext cx="562975" cy="253916"/>
          </a:xfrm>
          <a:prstGeom prst="rect">
            <a:avLst/>
          </a:prstGeom>
          <a:noFill/>
        </p:spPr>
        <p:txBody>
          <a:bodyPr wrap="none" rtlCol="0">
            <a:spAutoFit/>
          </a:bodyPr>
          <a:lstStyle/>
          <a:p>
            <a:r>
              <a:rPr lang="en-US" sz="1050" b="1" dirty="0" err="1"/>
              <a:t>Asesor</a:t>
            </a:r>
            <a:endParaRPr lang="en-US" sz="1050" b="1" dirty="0"/>
          </a:p>
        </p:txBody>
      </p:sp>
      <p:sp>
        <p:nvSpPr>
          <p:cNvPr id="141" name="Rectangle 140"/>
          <p:cNvSpPr/>
          <p:nvPr/>
        </p:nvSpPr>
        <p:spPr>
          <a:xfrm>
            <a:off x="221292" y="5521195"/>
            <a:ext cx="638680" cy="147545"/>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TextBox 141"/>
          <p:cNvSpPr txBox="1"/>
          <p:nvPr/>
        </p:nvSpPr>
        <p:spPr>
          <a:xfrm>
            <a:off x="890884" y="5506966"/>
            <a:ext cx="942887" cy="253916"/>
          </a:xfrm>
          <a:prstGeom prst="rect">
            <a:avLst/>
          </a:prstGeom>
          <a:noFill/>
        </p:spPr>
        <p:txBody>
          <a:bodyPr wrap="none" rtlCol="0">
            <a:spAutoFit/>
          </a:bodyPr>
          <a:lstStyle/>
          <a:p>
            <a:r>
              <a:rPr lang="en-US" sz="1050" dirty="0" err="1"/>
              <a:t>Sistem</a:t>
            </a:r>
            <a:r>
              <a:rPr lang="en-US" sz="1050" dirty="0"/>
              <a:t> </a:t>
            </a:r>
            <a:r>
              <a:rPr lang="en-US" sz="1050" dirty="0" err="1"/>
              <a:t>Arjuna</a:t>
            </a:r>
            <a:endParaRPr lang="en-US" sz="1050" dirty="0"/>
          </a:p>
        </p:txBody>
      </p:sp>
      <p:cxnSp>
        <p:nvCxnSpPr>
          <p:cNvPr id="7" name="Elbow Connector 6"/>
          <p:cNvCxnSpPr>
            <a:stCxn id="49" idx="2"/>
            <a:endCxn id="58" idx="0"/>
          </p:cNvCxnSpPr>
          <p:nvPr/>
        </p:nvCxnSpPr>
        <p:spPr>
          <a:xfrm rot="5400000">
            <a:off x="6305925" y="3315874"/>
            <a:ext cx="567775" cy="2737079"/>
          </a:xfrm>
          <a:prstGeom prst="bentConnector3">
            <a:avLst>
              <a:gd name="adj1" fmla="val 2699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201160" y="4909111"/>
            <a:ext cx="1237960" cy="690392"/>
          </a:xfrm>
          <a:prstGeom prst="rect">
            <a:avLst/>
          </a:prstGeom>
          <a:solidFill>
            <a:schemeClr val="accent6">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a:solidFill>
                  <a:schemeClr val="bg1"/>
                </a:solidFill>
                <a:latin typeface="Aharoni" panose="02010803020104030203" pitchFamily="2" charset="-79"/>
                <a:cs typeface="Aharoni" panose="02010803020104030203" pitchFamily="2" charset="-79"/>
              </a:rPr>
              <a:t>Menerbitkan</a:t>
            </a:r>
            <a:r>
              <a:rPr lang="en-US" sz="1200" dirty="0">
                <a:solidFill>
                  <a:schemeClr val="bg1"/>
                </a:solidFill>
                <a:latin typeface="Aharoni" panose="02010803020104030203" pitchFamily="2" charset="-79"/>
                <a:cs typeface="Aharoni" panose="02010803020104030203" pitchFamily="2" charset="-79"/>
              </a:rPr>
              <a:t> SK </a:t>
            </a:r>
            <a:r>
              <a:rPr lang="en-US" sz="1200" dirty="0" err="1">
                <a:solidFill>
                  <a:schemeClr val="bg1"/>
                </a:solidFill>
                <a:latin typeface="Aharoni" panose="02010803020104030203" pitchFamily="2" charset="-79"/>
                <a:cs typeface="Aharoni" panose="02010803020104030203" pitchFamily="2" charset="-79"/>
              </a:rPr>
              <a:t>Akreditasi</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Jurnal</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Ilmiah</a:t>
            </a:r>
            <a:endParaRPr lang="en-US" sz="1200" dirty="0">
              <a:solidFill>
                <a:schemeClr val="bg1"/>
              </a:solidFill>
              <a:latin typeface="Aharoni" panose="02010803020104030203" pitchFamily="2" charset="-79"/>
              <a:cs typeface="Aharoni" panose="02010803020104030203" pitchFamily="2" charset="-79"/>
            </a:endParaRPr>
          </a:p>
        </p:txBody>
      </p:sp>
      <p:cxnSp>
        <p:nvCxnSpPr>
          <p:cNvPr id="64" name="Straight Arrow Connector 63"/>
          <p:cNvCxnSpPr>
            <a:stCxn id="96" idx="2"/>
            <a:endCxn id="104" idx="0"/>
          </p:cNvCxnSpPr>
          <p:nvPr/>
        </p:nvCxnSpPr>
        <p:spPr>
          <a:xfrm flipH="1">
            <a:off x="3616948" y="4411412"/>
            <a:ext cx="10886" cy="4995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0" idx="3"/>
            <a:endCxn id="19" idx="1"/>
          </p:cNvCxnSpPr>
          <p:nvPr/>
        </p:nvCxnSpPr>
        <p:spPr>
          <a:xfrm flipV="1">
            <a:off x="6527556" y="2013480"/>
            <a:ext cx="800744" cy="374240"/>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8" idx="3"/>
            <a:endCxn id="55" idx="1"/>
          </p:cNvCxnSpPr>
          <p:nvPr/>
        </p:nvCxnSpPr>
        <p:spPr>
          <a:xfrm flipV="1">
            <a:off x="5834795" y="5254307"/>
            <a:ext cx="366365" cy="782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Flowchart: Document 75"/>
          <p:cNvSpPr/>
          <p:nvPr/>
        </p:nvSpPr>
        <p:spPr>
          <a:xfrm>
            <a:off x="7732966" y="4742839"/>
            <a:ext cx="1227044" cy="1041303"/>
          </a:xfrm>
          <a:prstGeom prst="flowChartDocumen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haroni" panose="02010803020104030203" pitchFamily="2" charset="-79"/>
                <a:cs typeface="Aharoni" panose="02010803020104030203" pitchFamily="2" charset="-79"/>
              </a:rPr>
              <a:t>SK </a:t>
            </a:r>
            <a:r>
              <a:rPr lang="en-US" sz="1200" dirty="0" err="1">
                <a:solidFill>
                  <a:schemeClr val="bg1"/>
                </a:solidFill>
                <a:latin typeface="Aharoni" panose="02010803020104030203" pitchFamily="2" charset="-79"/>
                <a:cs typeface="Aharoni" panose="02010803020104030203" pitchFamily="2" charset="-79"/>
              </a:rPr>
              <a:t>Akreditasi</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Jurnal</a:t>
            </a:r>
            <a:r>
              <a:rPr lang="en-US" sz="1200" dirty="0">
                <a:solidFill>
                  <a:schemeClr val="bg1"/>
                </a:solidFill>
                <a:latin typeface="Aharoni" panose="02010803020104030203" pitchFamily="2" charset="-79"/>
                <a:cs typeface="Aharoni" panose="02010803020104030203" pitchFamily="2" charset="-79"/>
              </a:rPr>
              <a:t> </a:t>
            </a:r>
            <a:r>
              <a:rPr lang="en-US" sz="1200" dirty="0" err="1">
                <a:solidFill>
                  <a:schemeClr val="bg1"/>
                </a:solidFill>
                <a:latin typeface="Aharoni" panose="02010803020104030203" pitchFamily="2" charset="-79"/>
                <a:cs typeface="Aharoni" panose="02010803020104030203" pitchFamily="2" charset="-79"/>
              </a:rPr>
              <a:t>Ilmiah</a:t>
            </a:r>
            <a:endParaRPr lang="en-US" sz="1200" dirty="0">
              <a:solidFill>
                <a:schemeClr val="bg1"/>
              </a:solidFill>
              <a:latin typeface="Aharoni" panose="02010803020104030203" pitchFamily="2" charset="-79"/>
              <a:cs typeface="Aharoni" panose="02010803020104030203" pitchFamily="2" charset="-79"/>
            </a:endParaRPr>
          </a:p>
          <a:p>
            <a:pPr algn="ctr"/>
            <a:r>
              <a:rPr lang="en-US" sz="1200" dirty="0">
                <a:solidFill>
                  <a:schemeClr val="bg1"/>
                </a:solidFill>
                <a:latin typeface="Aharoni" panose="02010803020104030203" pitchFamily="2" charset="-79"/>
                <a:cs typeface="Aharoni" panose="02010803020104030203" pitchFamily="2" charset="-79"/>
              </a:rPr>
              <a:t>(</a:t>
            </a:r>
            <a:r>
              <a:rPr lang="en-US" sz="1050" dirty="0" err="1">
                <a:solidFill>
                  <a:schemeClr val="bg1"/>
                </a:solidFill>
                <a:latin typeface="Aharoni" panose="02010803020104030203" pitchFamily="2" charset="-79"/>
                <a:cs typeface="Aharoni" panose="02010803020104030203" pitchFamily="2" charset="-79"/>
              </a:rPr>
              <a:t>Hanya</a:t>
            </a:r>
            <a:r>
              <a:rPr lang="en-US" sz="1050" dirty="0">
                <a:solidFill>
                  <a:schemeClr val="bg1"/>
                </a:solidFill>
                <a:latin typeface="Aharoni" panose="02010803020104030203" pitchFamily="2" charset="-79"/>
                <a:cs typeface="Aharoni" panose="02010803020104030203" pitchFamily="2" charset="-79"/>
              </a:rPr>
              <a:t> </a:t>
            </a:r>
            <a:r>
              <a:rPr lang="en-US" sz="1050" dirty="0" err="1">
                <a:solidFill>
                  <a:schemeClr val="bg1"/>
                </a:solidFill>
                <a:latin typeface="Aharoni" panose="02010803020104030203" pitchFamily="2" charset="-79"/>
                <a:cs typeface="Aharoni" panose="02010803020104030203" pitchFamily="2" charset="-79"/>
              </a:rPr>
              <a:t>yg</a:t>
            </a:r>
            <a:r>
              <a:rPr lang="en-US" sz="1050" dirty="0">
                <a:solidFill>
                  <a:schemeClr val="bg1"/>
                </a:solidFill>
                <a:latin typeface="Aharoni" panose="02010803020104030203" pitchFamily="2" charset="-79"/>
                <a:cs typeface="Aharoni" panose="02010803020104030203" pitchFamily="2" charset="-79"/>
              </a:rPr>
              <a:t> Lulus </a:t>
            </a:r>
            <a:r>
              <a:rPr lang="en-US" sz="1050" dirty="0" err="1">
                <a:solidFill>
                  <a:schemeClr val="bg1"/>
                </a:solidFill>
                <a:latin typeface="Aharoni" panose="02010803020104030203" pitchFamily="2" charset="-79"/>
                <a:cs typeface="Aharoni" panose="02010803020104030203" pitchFamily="2" charset="-79"/>
              </a:rPr>
              <a:t>Akreditasi</a:t>
            </a:r>
            <a:r>
              <a:rPr lang="en-US" sz="1200" dirty="0">
                <a:solidFill>
                  <a:schemeClr val="bg1"/>
                </a:solidFill>
                <a:latin typeface="Aharoni" panose="02010803020104030203" pitchFamily="2" charset="-79"/>
                <a:cs typeface="Aharoni" panose="02010803020104030203" pitchFamily="2" charset="-79"/>
              </a:rPr>
              <a:t>)</a:t>
            </a:r>
          </a:p>
        </p:txBody>
      </p:sp>
      <p:cxnSp>
        <p:nvCxnSpPr>
          <p:cNvPr id="80" name="Straight Arrow Connector 79"/>
          <p:cNvCxnSpPr>
            <a:stCxn id="55" idx="3"/>
            <a:endCxn id="76" idx="1"/>
          </p:cNvCxnSpPr>
          <p:nvPr/>
        </p:nvCxnSpPr>
        <p:spPr>
          <a:xfrm>
            <a:off x="7439120" y="5254307"/>
            <a:ext cx="293847" cy="91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221292" y="5713469"/>
            <a:ext cx="638680" cy="147545"/>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TextBox 83"/>
          <p:cNvSpPr txBox="1"/>
          <p:nvPr/>
        </p:nvSpPr>
        <p:spPr>
          <a:xfrm>
            <a:off x="890884" y="5697057"/>
            <a:ext cx="1943161" cy="253916"/>
          </a:xfrm>
          <a:prstGeom prst="rect">
            <a:avLst/>
          </a:prstGeom>
          <a:noFill/>
        </p:spPr>
        <p:txBody>
          <a:bodyPr wrap="none" rtlCol="0">
            <a:spAutoFit/>
          </a:bodyPr>
          <a:lstStyle/>
          <a:p>
            <a:r>
              <a:rPr lang="id-ID" sz="1050" dirty="0" smtClean="0"/>
              <a:t>Direktorat Kekayaan Intelektiual</a:t>
            </a:r>
            <a:endParaRPr lang="en-US" sz="1050" dirty="0"/>
          </a:p>
        </p:txBody>
      </p:sp>
    </p:spTree>
    <p:extLst>
      <p:ext uri="{BB962C8B-B14F-4D97-AF65-F5344CB8AC3E}">
        <p14:creationId xmlns:p14="http://schemas.microsoft.com/office/powerpoint/2010/main" val="3354795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629400" cy="639762"/>
          </a:xfrm>
        </p:spPr>
        <p:txBody>
          <a:bodyPr>
            <a:normAutofit fontScale="90000"/>
          </a:bodyPr>
          <a:lstStyle/>
          <a:p>
            <a:r>
              <a:rPr lang="en-US" dirty="0" err="1" smtClean="0"/>
              <a:t>OJS</a:t>
            </a:r>
            <a:r>
              <a:rPr lang="en-US" dirty="0" smtClean="0"/>
              <a:t> Workflow</a:t>
            </a:r>
            <a:endParaRPr lang="en-US" dirty="0"/>
          </a:p>
        </p:txBody>
      </p:sp>
      <p:sp>
        <p:nvSpPr>
          <p:cNvPr id="4" name="TextBox 3"/>
          <p:cNvSpPr txBox="1"/>
          <p:nvPr/>
        </p:nvSpPr>
        <p:spPr>
          <a:xfrm>
            <a:off x="474097" y="849868"/>
            <a:ext cx="853311" cy="369332"/>
          </a:xfrm>
          <a:prstGeom prst="rect">
            <a:avLst/>
          </a:prstGeom>
          <a:noFill/>
        </p:spPr>
        <p:txBody>
          <a:bodyPr wrap="none" rtlCol="0">
            <a:spAutoFit/>
          </a:bodyPr>
          <a:lstStyle/>
          <a:p>
            <a:r>
              <a:rPr lang="en-US" dirty="0" err="1" smtClean="0">
                <a:solidFill>
                  <a:schemeClr val="bg1"/>
                </a:solidFill>
              </a:rPr>
              <a:t>Penulis</a:t>
            </a:r>
            <a:endParaRPr lang="en-US" dirty="0">
              <a:solidFill>
                <a:schemeClr val="bg1"/>
              </a:solidFill>
            </a:endParaRPr>
          </a:p>
        </p:txBody>
      </p:sp>
      <p:sp>
        <p:nvSpPr>
          <p:cNvPr id="5" name="TextBox 4"/>
          <p:cNvSpPr txBox="1"/>
          <p:nvPr/>
        </p:nvSpPr>
        <p:spPr>
          <a:xfrm>
            <a:off x="2150497" y="849868"/>
            <a:ext cx="744884" cy="369332"/>
          </a:xfrm>
          <a:prstGeom prst="rect">
            <a:avLst/>
          </a:prstGeom>
          <a:noFill/>
        </p:spPr>
        <p:txBody>
          <a:bodyPr wrap="none" rtlCol="0">
            <a:spAutoFit/>
          </a:bodyPr>
          <a:lstStyle/>
          <a:p>
            <a:r>
              <a:rPr lang="en-US" dirty="0" smtClean="0"/>
              <a:t>Editor</a:t>
            </a:r>
            <a:endParaRPr lang="en-US" dirty="0"/>
          </a:p>
        </p:txBody>
      </p:sp>
      <p:sp>
        <p:nvSpPr>
          <p:cNvPr id="6" name="TextBox 5"/>
          <p:cNvSpPr txBox="1"/>
          <p:nvPr/>
        </p:nvSpPr>
        <p:spPr>
          <a:xfrm>
            <a:off x="4191000" y="838200"/>
            <a:ext cx="1490280" cy="369332"/>
          </a:xfrm>
          <a:prstGeom prst="rect">
            <a:avLst/>
          </a:prstGeom>
          <a:noFill/>
        </p:spPr>
        <p:txBody>
          <a:bodyPr wrap="none" rtlCol="0">
            <a:spAutoFit/>
          </a:bodyPr>
          <a:lstStyle/>
          <a:p>
            <a:r>
              <a:rPr lang="en-US" dirty="0" smtClean="0"/>
              <a:t>Section Editor</a:t>
            </a:r>
            <a:endParaRPr lang="en-US" dirty="0"/>
          </a:p>
        </p:txBody>
      </p:sp>
      <p:sp>
        <p:nvSpPr>
          <p:cNvPr id="7" name="TextBox 6"/>
          <p:cNvSpPr txBox="1"/>
          <p:nvPr/>
        </p:nvSpPr>
        <p:spPr>
          <a:xfrm>
            <a:off x="228600" y="1524000"/>
            <a:ext cx="1219200" cy="646331"/>
          </a:xfrm>
          <a:prstGeom prst="rect">
            <a:avLst/>
          </a:prstGeom>
          <a:solidFill>
            <a:srgbClr val="FFFF00"/>
          </a:solidFill>
        </p:spPr>
        <p:txBody>
          <a:bodyPr wrap="square" rtlCol="0">
            <a:spAutoFit/>
          </a:bodyPr>
          <a:lstStyle/>
          <a:p>
            <a:pPr algn="ctr"/>
            <a:r>
              <a:rPr lang="en-US" dirty="0" err="1" smtClean="0"/>
              <a:t>Unggah</a:t>
            </a:r>
            <a:r>
              <a:rPr lang="en-US" dirty="0" smtClean="0"/>
              <a:t> </a:t>
            </a:r>
            <a:r>
              <a:rPr lang="en-US" dirty="0" err="1" smtClean="0"/>
              <a:t>Artikel</a:t>
            </a:r>
            <a:endParaRPr lang="en-US" dirty="0"/>
          </a:p>
        </p:txBody>
      </p:sp>
      <p:sp>
        <p:nvSpPr>
          <p:cNvPr id="8" name="TextBox 7"/>
          <p:cNvSpPr txBox="1"/>
          <p:nvPr/>
        </p:nvSpPr>
        <p:spPr>
          <a:xfrm>
            <a:off x="228600" y="3011269"/>
            <a:ext cx="1219200" cy="646331"/>
          </a:xfrm>
          <a:prstGeom prst="rect">
            <a:avLst/>
          </a:prstGeom>
          <a:solidFill>
            <a:srgbClr val="FFFF00"/>
          </a:solidFill>
        </p:spPr>
        <p:txBody>
          <a:bodyPr wrap="square" rtlCol="0">
            <a:spAutoFit/>
          </a:bodyPr>
          <a:lstStyle/>
          <a:p>
            <a:pPr algn="ctr"/>
            <a:r>
              <a:rPr lang="en-US" dirty="0" err="1" smtClean="0"/>
              <a:t>PerbaikanArtikel</a:t>
            </a:r>
            <a:endParaRPr lang="en-US" dirty="0"/>
          </a:p>
        </p:txBody>
      </p:sp>
      <p:sp>
        <p:nvSpPr>
          <p:cNvPr id="9" name="TextBox 8"/>
          <p:cNvSpPr txBox="1"/>
          <p:nvPr/>
        </p:nvSpPr>
        <p:spPr>
          <a:xfrm>
            <a:off x="2057400" y="1524000"/>
            <a:ext cx="1219200" cy="646331"/>
          </a:xfrm>
          <a:prstGeom prst="rect">
            <a:avLst/>
          </a:prstGeom>
          <a:solidFill>
            <a:srgbClr val="92D050"/>
          </a:solidFill>
        </p:spPr>
        <p:txBody>
          <a:bodyPr wrap="square" rtlCol="0">
            <a:spAutoFit/>
          </a:bodyPr>
          <a:lstStyle/>
          <a:p>
            <a:pPr algn="ctr"/>
            <a:r>
              <a:rPr lang="en-US" dirty="0" err="1" smtClean="0"/>
              <a:t>Penugasan</a:t>
            </a:r>
            <a:r>
              <a:rPr lang="en-US" dirty="0" smtClean="0"/>
              <a:t> SE</a:t>
            </a:r>
            <a:endParaRPr lang="en-US" dirty="0"/>
          </a:p>
        </p:txBody>
      </p:sp>
      <p:sp>
        <p:nvSpPr>
          <p:cNvPr id="10" name="TextBox 9"/>
          <p:cNvSpPr txBox="1"/>
          <p:nvPr/>
        </p:nvSpPr>
        <p:spPr>
          <a:xfrm>
            <a:off x="4191000" y="1524000"/>
            <a:ext cx="1371600" cy="646331"/>
          </a:xfrm>
          <a:prstGeom prst="rect">
            <a:avLst/>
          </a:prstGeom>
          <a:solidFill>
            <a:srgbClr val="00B0F0"/>
          </a:solidFill>
        </p:spPr>
        <p:txBody>
          <a:bodyPr wrap="square" rtlCol="0">
            <a:spAutoFit/>
          </a:bodyPr>
          <a:lstStyle/>
          <a:p>
            <a:pPr algn="ctr"/>
            <a:r>
              <a:rPr lang="en-US" dirty="0" err="1" smtClean="0"/>
              <a:t>Penugasan</a:t>
            </a:r>
            <a:r>
              <a:rPr lang="en-US" dirty="0" smtClean="0"/>
              <a:t> Reviewer</a:t>
            </a:r>
            <a:endParaRPr lang="en-US" dirty="0"/>
          </a:p>
        </p:txBody>
      </p:sp>
      <p:sp>
        <p:nvSpPr>
          <p:cNvPr id="11" name="TextBox 10"/>
          <p:cNvSpPr txBox="1"/>
          <p:nvPr/>
        </p:nvSpPr>
        <p:spPr>
          <a:xfrm>
            <a:off x="6629400" y="914400"/>
            <a:ext cx="1049903" cy="369332"/>
          </a:xfrm>
          <a:prstGeom prst="rect">
            <a:avLst/>
          </a:prstGeom>
          <a:noFill/>
        </p:spPr>
        <p:txBody>
          <a:bodyPr wrap="none" rtlCol="0">
            <a:spAutoFit/>
          </a:bodyPr>
          <a:lstStyle/>
          <a:p>
            <a:r>
              <a:rPr lang="en-US" dirty="0" smtClean="0"/>
              <a:t>Reviewer</a:t>
            </a:r>
            <a:endParaRPr lang="en-US" dirty="0"/>
          </a:p>
        </p:txBody>
      </p:sp>
      <p:sp>
        <p:nvSpPr>
          <p:cNvPr id="12" name="TextBox 11"/>
          <p:cNvSpPr txBox="1"/>
          <p:nvPr/>
        </p:nvSpPr>
        <p:spPr>
          <a:xfrm>
            <a:off x="6629400" y="1524000"/>
            <a:ext cx="1371600" cy="646331"/>
          </a:xfrm>
          <a:prstGeom prst="rect">
            <a:avLst/>
          </a:prstGeom>
          <a:solidFill>
            <a:srgbClr val="DBD3D8"/>
          </a:solidFill>
        </p:spPr>
        <p:txBody>
          <a:bodyPr wrap="square" rtlCol="0">
            <a:spAutoFit/>
          </a:bodyPr>
          <a:lstStyle/>
          <a:p>
            <a:pPr algn="ctr"/>
            <a:r>
              <a:rPr lang="en-US" dirty="0" err="1" smtClean="0"/>
              <a:t>Terima</a:t>
            </a:r>
            <a:r>
              <a:rPr lang="en-US" dirty="0" smtClean="0"/>
              <a:t> </a:t>
            </a:r>
            <a:r>
              <a:rPr lang="en-US" dirty="0" err="1" smtClean="0"/>
              <a:t>Penugasan</a:t>
            </a:r>
            <a:endParaRPr lang="en-US" dirty="0"/>
          </a:p>
        </p:txBody>
      </p:sp>
      <p:sp>
        <p:nvSpPr>
          <p:cNvPr id="13" name="TextBox 12"/>
          <p:cNvSpPr txBox="1"/>
          <p:nvPr/>
        </p:nvSpPr>
        <p:spPr>
          <a:xfrm>
            <a:off x="2133600" y="3011269"/>
            <a:ext cx="3429000" cy="646331"/>
          </a:xfrm>
          <a:prstGeom prst="rect">
            <a:avLst/>
          </a:prstGeom>
          <a:solidFill>
            <a:srgbClr val="92D050"/>
          </a:solidFill>
        </p:spPr>
        <p:txBody>
          <a:bodyPr wrap="square" rtlCol="0">
            <a:spAutoFit/>
          </a:bodyPr>
          <a:lstStyle/>
          <a:p>
            <a:pPr algn="ctr"/>
            <a:r>
              <a:rPr lang="en-US" dirty="0" err="1"/>
              <a:t>Keputusan </a:t>
            </a:r>
          </a:p>
          <a:p>
            <a:pPr algn="ctr"/>
            <a:r>
              <a:rPr lang="en-US" dirty="0" err="1"/>
              <a:t>Editor</a:t>
            </a:r>
          </a:p>
        </p:txBody>
      </p:sp>
      <p:sp>
        <p:nvSpPr>
          <p:cNvPr id="14" name="TextBox 13"/>
          <p:cNvSpPr txBox="1"/>
          <p:nvPr/>
        </p:nvSpPr>
        <p:spPr>
          <a:xfrm>
            <a:off x="6629400" y="3011269"/>
            <a:ext cx="1371600" cy="646331"/>
          </a:xfrm>
          <a:prstGeom prst="rect">
            <a:avLst/>
          </a:prstGeom>
          <a:solidFill>
            <a:srgbClr val="DBD3D8"/>
          </a:solidFill>
        </p:spPr>
        <p:txBody>
          <a:bodyPr wrap="square" rtlCol="0">
            <a:spAutoFit/>
          </a:bodyPr>
          <a:lstStyle/>
          <a:p>
            <a:pPr algn="ctr"/>
            <a:r>
              <a:rPr lang="en-US" dirty="0" err="1" smtClean="0"/>
              <a:t>Telaah</a:t>
            </a:r>
            <a:r>
              <a:rPr lang="en-US" dirty="0" smtClean="0"/>
              <a:t> </a:t>
            </a:r>
            <a:r>
              <a:rPr lang="en-US" dirty="0" err="1" smtClean="0"/>
              <a:t>artikel</a:t>
            </a:r>
            <a:endParaRPr lang="en-US" dirty="0"/>
          </a:p>
        </p:txBody>
      </p:sp>
      <p:cxnSp>
        <p:nvCxnSpPr>
          <p:cNvPr id="16" name="Straight Arrow Connector 15"/>
          <p:cNvCxnSpPr/>
          <p:nvPr/>
        </p:nvCxnSpPr>
        <p:spPr>
          <a:xfrm>
            <a:off x="1447800" y="1828800"/>
            <a:ext cx="609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52800" y="1828800"/>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715000" y="1905000"/>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620000" y="2209800"/>
            <a:ext cx="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791200" y="3392269"/>
            <a:ext cx="609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447800" y="3316069"/>
            <a:ext cx="609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934200" y="25908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38200" y="2590800"/>
            <a:ext cx="0" cy="38100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838200" y="2590800"/>
            <a:ext cx="2895600"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733800" y="25908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038600" y="2590800"/>
            <a:ext cx="2895600"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038600" y="2590800"/>
            <a:ext cx="0" cy="38100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33600" y="4191000"/>
            <a:ext cx="1295400" cy="646331"/>
          </a:xfrm>
          <a:prstGeom prst="rect">
            <a:avLst/>
          </a:prstGeom>
          <a:solidFill>
            <a:srgbClr val="92D050"/>
          </a:solidFill>
        </p:spPr>
        <p:txBody>
          <a:bodyPr wrap="square" rtlCol="0">
            <a:spAutoFit/>
          </a:bodyPr>
          <a:lstStyle/>
          <a:p>
            <a:pPr algn="ctr"/>
            <a:r>
              <a:rPr lang="en-US" dirty="0" err="1"/>
              <a:t>Proses</a:t>
            </a:r>
            <a:endParaRPr lang="en-US" dirty="0"/>
          </a:p>
          <a:p>
            <a:pPr algn="ctr"/>
            <a:r>
              <a:rPr lang="en-US" dirty="0"/>
              <a:t>Editing</a:t>
            </a:r>
          </a:p>
        </p:txBody>
      </p:sp>
      <p:cxnSp>
        <p:nvCxnSpPr>
          <p:cNvPr id="46" name="Straight Arrow Connector 45"/>
          <p:cNvCxnSpPr/>
          <p:nvPr/>
        </p:nvCxnSpPr>
        <p:spPr>
          <a:xfrm>
            <a:off x="2667000" y="36576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28600" y="4191000"/>
            <a:ext cx="1219200" cy="646331"/>
          </a:xfrm>
          <a:prstGeom prst="rect">
            <a:avLst/>
          </a:prstGeom>
          <a:solidFill>
            <a:srgbClr val="FFFF00"/>
          </a:solidFill>
        </p:spPr>
        <p:txBody>
          <a:bodyPr wrap="square" rtlCol="0">
            <a:spAutoFit/>
          </a:bodyPr>
          <a:lstStyle/>
          <a:p>
            <a:pPr algn="ctr"/>
            <a:r>
              <a:rPr lang="en-US" dirty="0" err="1" smtClean="0"/>
              <a:t>PerbaikanArtikel</a:t>
            </a:r>
            <a:endParaRPr lang="en-US" dirty="0"/>
          </a:p>
        </p:txBody>
      </p:sp>
      <p:cxnSp>
        <p:nvCxnSpPr>
          <p:cNvPr id="48" name="Straight Arrow Connector 47"/>
          <p:cNvCxnSpPr/>
          <p:nvPr/>
        </p:nvCxnSpPr>
        <p:spPr>
          <a:xfrm flipH="1">
            <a:off x="1447800" y="4572000"/>
            <a:ext cx="6096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133600" y="5410200"/>
            <a:ext cx="1295400" cy="646331"/>
          </a:xfrm>
          <a:prstGeom prst="rect">
            <a:avLst/>
          </a:prstGeom>
          <a:solidFill>
            <a:srgbClr val="92D050"/>
          </a:solidFill>
        </p:spPr>
        <p:txBody>
          <a:bodyPr wrap="square" rtlCol="0">
            <a:spAutoFit/>
          </a:bodyPr>
          <a:lstStyle/>
          <a:p>
            <a:pPr algn="ctr"/>
            <a:r>
              <a:rPr lang="en-US" dirty="0" err="1"/>
              <a:t>Penerbitan</a:t>
            </a:r>
            <a:endParaRPr lang="en-US" dirty="0"/>
          </a:p>
          <a:p>
            <a:pPr algn="ctr"/>
            <a:r>
              <a:rPr lang="en-US" dirty="0"/>
              <a:t>Issue</a:t>
            </a:r>
          </a:p>
        </p:txBody>
      </p:sp>
      <p:cxnSp>
        <p:nvCxnSpPr>
          <p:cNvPr id="50" name="Straight Arrow Connector 49"/>
          <p:cNvCxnSpPr/>
          <p:nvPr/>
        </p:nvCxnSpPr>
        <p:spPr>
          <a:xfrm>
            <a:off x="2667000" y="49530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841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l="9135" t="16251" r="13353" b="8749"/>
          <a:stretch>
            <a:fillRect/>
          </a:stretch>
        </p:blipFill>
        <p:spPr bwMode="auto">
          <a:xfrm>
            <a:off x="0" y="0"/>
            <a:ext cx="88392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191000"/>
            <a:ext cx="1981200" cy="4572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4" name="Rounded Rectangle 3"/>
          <p:cNvSpPr/>
          <p:nvPr/>
        </p:nvSpPr>
        <p:spPr>
          <a:xfrm>
            <a:off x="0" y="1143000"/>
            <a:ext cx="7010400" cy="533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cxnSp>
        <p:nvCxnSpPr>
          <p:cNvPr id="9" name="Straight Arrow Connector 8"/>
          <p:cNvCxnSpPr/>
          <p:nvPr/>
        </p:nvCxnSpPr>
        <p:spPr>
          <a:xfrm rot="5400000" flipH="1" flipV="1">
            <a:off x="609601" y="51054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800" y="5562600"/>
            <a:ext cx="30480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defRPr/>
            </a:pPr>
            <a:r>
              <a:rPr lang="id-ID" sz="1600" dirty="0" smtClean="0"/>
              <a:t>a. Memeiliki ISSN</a:t>
            </a:r>
          </a:p>
          <a:p>
            <a:pPr eaLnBrk="1" hangingPunct="1">
              <a:defRPr/>
            </a:pPr>
            <a:r>
              <a:rPr lang="en-US" sz="1600" dirty="0" smtClean="0"/>
              <a:t>2 </a:t>
            </a:r>
            <a:r>
              <a:rPr lang="en-US" sz="1600" dirty="0" err="1"/>
              <a:t>Versi</a:t>
            </a:r>
            <a:r>
              <a:rPr lang="en-US" sz="1600" dirty="0"/>
              <a:t> ISSN </a:t>
            </a:r>
            <a:r>
              <a:rPr lang="en-US" sz="1600" dirty="0" err="1"/>
              <a:t>apabila</a:t>
            </a:r>
            <a:r>
              <a:rPr lang="en-US" sz="1600" dirty="0"/>
              <a:t> </a:t>
            </a:r>
            <a:r>
              <a:rPr lang="en-US" sz="1600" dirty="0" err="1"/>
              <a:t>terbit</a:t>
            </a:r>
            <a:r>
              <a:rPr lang="en-US" sz="1600" dirty="0"/>
              <a:t> 2 </a:t>
            </a:r>
            <a:r>
              <a:rPr lang="en-US" sz="1600" dirty="0" err="1"/>
              <a:t>versi</a:t>
            </a:r>
            <a:endParaRPr lang="en-US" sz="1600" dirty="0"/>
          </a:p>
        </p:txBody>
      </p:sp>
      <p:cxnSp>
        <p:nvCxnSpPr>
          <p:cNvPr id="8" name="Straight Arrow Connector 7"/>
          <p:cNvCxnSpPr/>
          <p:nvPr/>
        </p:nvCxnSpPr>
        <p:spPr>
          <a:xfrm>
            <a:off x="5562600" y="3581400"/>
            <a:ext cx="0" cy="2443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80964" y="6070431"/>
            <a:ext cx="4538999"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dirty="0" smtClean="0"/>
              <a:t>c. Terbitan Berkala Ilmiah Harus Bersifat Ilmiah</a:t>
            </a:r>
          </a:p>
          <a:p>
            <a:r>
              <a:rPr lang="id-ID" dirty="0"/>
              <a:t>(</a:t>
            </a:r>
            <a:r>
              <a:rPr lang="id-ID" dirty="0" smtClean="0"/>
              <a:t>Pernyataan Ilmiah)</a:t>
            </a:r>
            <a:endParaRPr lang="id-ID" dirty="0"/>
          </a:p>
        </p:txBody>
      </p:sp>
    </p:spTree>
    <p:extLst>
      <p:ext uri="{BB962C8B-B14F-4D97-AF65-F5344CB8AC3E}">
        <p14:creationId xmlns:p14="http://schemas.microsoft.com/office/powerpoint/2010/main" val="3852853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52400"/>
            <a:ext cx="64770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4000" b="1" smtClean="0"/>
              <a:t>PENDAFTARAN </a:t>
            </a:r>
            <a:r>
              <a:rPr lang="en-US" sz="4000" b="1" dirty="0"/>
              <a:t>ISSN</a:t>
            </a:r>
          </a:p>
        </p:txBody>
      </p:sp>
      <p:sp>
        <p:nvSpPr>
          <p:cNvPr id="3" name="Rectangle 2"/>
          <p:cNvSpPr/>
          <p:nvPr/>
        </p:nvSpPr>
        <p:spPr>
          <a:xfrm>
            <a:off x="457200" y="990600"/>
            <a:ext cx="8153400" cy="36933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eaLnBrk="1" hangingPunct="1">
              <a:buFont typeface="+mj-lt"/>
              <a:buAutoNum type="arabicPeriod"/>
              <a:defRPr/>
            </a:pPr>
            <a:r>
              <a:rPr lang="en-US" sz="2600" b="1" dirty="0" err="1">
                <a:solidFill>
                  <a:srgbClr val="000080"/>
                </a:solidFill>
              </a:rPr>
              <a:t>Jurnal</a:t>
            </a:r>
            <a:r>
              <a:rPr lang="en-US" sz="2600" b="1" dirty="0">
                <a:solidFill>
                  <a:srgbClr val="000080"/>
                </a:solidFill>
              </a:rPr>
              <a:t> yang </a:t>
            </a:r>
            <a:r>
              <a:rPr lang="en-US" sz="2600" b="1" dirty="0" err="1">
                <a:solidFill>
                  <a:srgbClr val="000080"/>
                </a:solidFill>
              </a:rPr>
              <a:t>baru</a:t>
            </a:r>
            <a:r>
              <a:rPr lang="en-US" sz="2600" dirty="0">
                <a:solidFill>
                  <a:srgbClr val="000080"/>
                </a:solidFill>
              </a:rPr>
              <a:t> </a:t>
            </a:r>
            <a:r>
              <a:rPr lang="en-US" sz="2600" dirty="0" err="1"/>
              <a:t>dan</a:t>
            </a:r>
            <a:r>
              <a:rPr lang="en-US" sz="2600" dirty="0"/>
              <a:t> </a:t>
            </a:r>
            <a:r>
              <a:rPr lang="en-US" sz="2600" dirty="0" err="1"/>
              <a:t>belum</a:t>
            </a:r>
            <a:r>
              <a:rPr lang="en-US" sz="2600" dirty="0"/>
              <a:t> </a:t>
            </a:r>
            <a:r>
              <a:rPr lang="en-US" sz="2600" dirty="0" err="1"/>
              <a:t>memperoleh</a:t>
            </a:r>
            <a:r>
              <a:rPr lang="en-US" sz="2600" dirty="0"/>
              <a:t> ISSN </a:t>
            </a:r>
            <a:r>
              <a:rPr lang="en-US" sz="2600" dirty="0" err="1"/>
              <a:t>akan</a:t>
            </a:r>
            <a:r>
              <a:rPr lang="en-US" sz="2600" dirty="0"/>
              <a:t> </a:t>
            </a:r>
            <a:r>
              <a:rPr lang="en-US" sz="2600" dirty="0" err="1"/>
              <a:t>menerbitkan</a:t>
            </a:r>
            <a:r>
              <a:rPr lang="en-US" sz="2600" dirty="0"/>
              <a:t> </a:t>
            </a:r>
            <a:r>
              <a:rPr lang="en-US" sz="2600" dirty="0" err="1"/>
              <a:t>jurnal</a:t>
            </a:r>
            <a:r>
              <a:rPr lang="en-US" sz="2600" dirty="0"/>
              <a:t> </a:t>
            </a:r>
            <a:r>
              <a:rPr lang="en-US" sz="2600" err="1"/>
              <a:t>secara</a:t>
            </a:r>
            <a:r>
              <a:rPr lang="en-US" sz="2600"/>
              <a:t> </a:t>
            </a:r>
            <a:r>
              <a:rPr lang="en-US" sz="2600" smtClean="0"/>
              <a:t>elektronik, </a:t>
            </a:r>
            <a:r>
              <a:rPr lang="en-US" sz="2600" dirty="0" err="1"/>
              <a:t>cukup</a:t>
            </a:r>
            <a:r>
              <a:rPr lang="en-US" sz="2600" dirty="0"/>
              <a:t> </a:t>
            </a:r>
            <a:r>
              <a:rPr lang="en-US" sz="2600" dirty="0" err="1"/>
              <a:t>memiliki</a:t>
            </a:r>
            <a:r>
              <a:rPr lang="en-US" sz="2600" dirty="0"/>
              <a:t> 1 </a:t>
            </a:r>
            <a:r>
              <a:rPr lang="en-US" sz="2600" dirty="0" err="1"/>
              <a:t>nomor</a:t>
            </a:r>
            <a:r>
              <a:rPr lang="en-US" sz="2600" dirty="0"/>
              <a:t> ISSN (E) </a:t>
            </a:r>
            <a:r>
              <a:rPr lang="en-US" sz="2600" dirty="0" err="1"/>
              <a:t>dan</a:t>
            </a:r>
            <a:r>
              <a:rPr lang="en-US" sz="2600" dirty="0"/>
              <a:t> </a:t>
            </a:r>
            <a:r>
              <a:rPr lang="en-US" sz="2600" dirty="0" err="1"/>
              <a:t>dimulai</a:t>
            </a:r>
            <a:r>
              <a:rPr lang="en-US" sz="2600" dirty="0"/>
              <a:t> </a:t>
            </a:r>
            <a:r>
              <a:rPr lang="en-US" sz="2600" dirty="0" err="1"/>
              <a:t>dengan</a:t>
            </a:r>
            <a:r>
              <a:rPr lang="en-US" sz="2600" dirty="0"/>
              <a:t> Vol. 1, No.1</a:t>
            </a:r>
          </a:p>
          <a:p>
            <a:pPr marL="342900" indent="-342900" eaLnBrk="1" hangingPunct="1">
              <a:buFont typeface="+mj-lt"/>
              <a:buAutoNum type="arabicPeriod"/>
              <a:defRPr/>
            </a:pPr>
            <a:r>
              <a:rPr lang="en-US" sz="2600" b="1" dirty="0" err="1">
                <a:solidFill>
                  <a:srgbClr val="000080"/>
                </a:solidFill>
              </a:rPr>
              <a:t>Jurnal</a:t>
            </a:r>
            <a:r>
              <a:rPr lang="en-US" sz="2600" b="1" dirty="0">
                <a:solidFill>
                  <a:srgbClr val="000080"/>
                </a:solidFill>
              </a:rPr>
              <a:t> yang </a:t>
            </a:r>
            <a:r>
              <a:rPr lang="en-US" sz="2600" b="1" dirty="0" err="1">
                <a:solidFill>
                  <a:srgbClr val="000080"/>
                </a:solidFill>
              </a:rPr>
              <a:t>sudah</a:t>
            </a:r>
            <a:r>
              <a:rPr lang="en-US" sz="2600" b="1" dirty="0">
                <a:solidFill>
                  <a:srgbClr val="000080"/>
                </a:solidFill>
              </a:rPr>
              <a:t> lama </a:t>
            </a:r>
            <a:r>
              <a:rPr lang="en-US" sz="2600" b="1" dirty="0" err="1">
                <a:solidFill>
                  <a:srgbClr val="000080"/>
                </a:solidFill>
              </a:rPr>
              <a:t>terbit</a:t>
            </a:r>
            <a:r>
              <a:rPr lang="en-US" sz="2600" b="1" dirty="0">
                <a:solidFill>
                  <a:srgbClr val="000080"/>
                </a:solidFill>
              </a:rPr>
              <a:t> </a:t>
            </a:r>
            <a:r>
              <a:rPr lang="en-US" sz="2600" b="1" dirty="0" err="1">
                <a:solidFill>
                  <a:srgbClr val="000080"/>
                </a:solidFill>
              </a:rPr>
              <a:t>dan</a:t>
            </a:r>
            <a:r>
              <a:rPr lang="en-US" sz="2600" b="1" dirty="0">
                <a:solidFill>
                  <a:srgbClr val="000080"/>
                </a:solidFill>
              </a:rPr>
              <a:t> </a:t>
            </a:r>
            <a:r>
              <a:rPr lang="en-US" sz="2600" b="1" dirty="0" err="1">
                <a:solidFill>
                  <a:srgbClr val="000080"/>
                </a:solidFill>
              </a:rPr>
              <a:t>telah</a:t>
            </a:r>
            <a:r>
              <a:rPr lang="en-US" sz="2600" b="1" dirty="0">
                <a:solidFill>
                  <a:srgbClr val="000080"/>
                </a:solidFill>
              </a:rPr>
              <a:t> </a:t>
            </a:r>
            <a:r>
              <a:rPr lang="en-US" sz="2600" b="1" dirty="0" err="1">
                <a:solidFill>
                  <a:srgbClr val="000080"/>
                </a:solidFill>
              </a:rPr>
              <a:t>memiliki</a:t>
            </a:r>
            <a:r>
              <a:rPr lang="en-US" sz="2600" b="1" dirty="0">
                <a:solidFill>
                  <a:srgbClr val="000080"/>
                </a:solidFill>
              </a:rPr>
              <a:t> </a:t>
            </a:r>
            <a:r>
              <a:rPr lang="en-US" sz="2600" b="1" dirty="0" err="1">
                <a:solidFill>
                  <a:srgbClr val="000080"/>
                </a:solidFill>
              </a:rPr>
              <a:t>nomor</a:t>
            </a:r>
            <a:r>
              <a:rPr lang="en-US" sz="2600" b="1" dirty="0">
                <a:solidFill>
                  <a:srgbClr val="000080"/>
                </a:solidFill>
              </a:rPr>
              <a:t> ISSN </a:t>
            </a:r>
            <a:r>
              <a:rPr lang="en-US" sz="2600" b="1" dirty="0" err="1">
                <a:solidFill>
                  <a:srgbClr val="000080"/>
                </a:solidFill>
              </a:rPr>
              <a:t>versi</a:t>
            </a:r>
            <a:r>
              <a:rPr lang="en-US" sz="2600" b="1" dirty="0">
                <a:solidFill>
                  <a:srgbClr val="000080"/>
                </a:solidFill>
              </a:rPr>
              <a:t> </a:t>
            </a:r>
            <a:r>
              <a:rPr lang="en-US" sz="2600" b="1" err="1">
                <a:solidFill>
                  <a:srgbClr val="000080"/>
                </a:solidFill>
              </a:rPr>
              <a:t>cetak</a:t>
            </a:r>
            <a:r>
              <a:rPr lang="en-US" sz="2600" b="1">
                <a:solidFill>
                  <a:srgbClr val="000080"/>
                </a:solidFill>
              </a:rPr>
              <a:t> </a:t>
            </a:r>
            <a:r>
              <a:rPr lang="en-US" sz="2600" b="1" smtClean="0">
                <a:solidFill>
                  <a:srgbClr val="000080"/>
                </a:solidFill>
              </a:rPr>
              <a:t>(p-ISSN)</a:t>
            </a:r>
            <a:r>
              <a:rPr lang="en-US" sz="2600" smtClean="0"/>
              <a:t>, </a:t>
            </a:r>
            <a:r>
              <a:rPr lang="en-US" sz="2600" dirty="0" err="1"/>
              <a:t>wajib</a:t>
            </a:r>
            <a:r>
              <a:rPr lang="en-US" sz="2600" dirty="0"/>
              <a:t> </a:t>
            </a:r>
            <a:r>
              <a:rPr lang="en-US" sz="2600" dirty="0" err="1"/>
              <a:t>mengajukan</a:t>
            </a:r>
            <a:r>
              <a:rPr lang="en-US" sz="2600" dirty="0"/>
              <a:t> </a:t>
            </a:r>
            <a:r>
              <a:rPr lang="en-US" sz="2600" dirty="0" err="1"/>
              <a:t>kembali</a:t>
            </a:r>
            <a:r>
              <a:rPr lang="en-US" sz="2600" dirty="0"/>
              <a:t> </a:t>
            </a:r>
            <a:r>
              <a:rPr lang="en-US" sz="2600" dirty="0" err="1"/>
              <a:t>nomor</a:t>
            </a:r>
            <a:r>
              <a:rPr lang="en-US" sz="2600" dirty="0"/>
              <a:t> ISSN </a:t>
            </a:r>
            <a:r>
              <a:rPr lang="en-US" sz="2600" dirty="0" err="1"/>
              <a:t>untuk</a:t>
            </a:r>
            <a:r>
              <a:rPr lang="en-US" sz="2600" dirty="0"/>
              <a:t> </a:t>
            </a:r>
            <a:r>
              <a:rPr lang="en-US" sz="2600" dirty="0" err="1"/>
              <a:t>versi</a:t>
            </a:r>
            <a:r>
              <a:rPr lang="en-US" sz="2600" dirty="0"/>
              <a:t> </a:t>
            </a:r>
            <a:r>
              <a:rPr lang="en-US" sz="2600" dirty="0" err="1"/>
              <a:t>elektronik</a:t>
            </a:r>
            <a:r>
              <a:rPr lang="en-US" sz="2600" dirty="0"/>
              <a:t> (e-ISSN) </a:t>
            </a:r>
            <a:r>
              <a:rPr lang="en-US" sz="2600" dirty="0" err="1"/>
              <a:t>sehingga</a:t>
            </a:r>
            <a:r>
              <a:rPr lang="en-US" sz="2600" dirty="0"/>
              <a:t> </a:t>
            </a:r>
            <a:r>
              <a:rPr lang="en-US" sz="2600" dirty="0" err="1"/>
              <a:t>satu</a:t>
            </a:r>
            <a:r>
              <a:rPr lang="en-US" sz="2600" dirty="0"/>
              <a:t> </a:t>
            </a:r>
            <a:r>
              <a:rPr lang="en-US" sz="2600" dirty="0" err="1"/>
              <a:t>jurnal</a:t>
            </a:r>
            <a:r>
              <a:rPr lang="en-US" sz="2600" dirty="0"/>
              <a:t> </a:t>
            </a:r>
            <a:r>
              <a:rPr lang="en-US" sz="2600" dirty="0" err="1"/>
              <a:t>memiliki</a:t>
            </a:r>
            <a:r>
              <a:rPr lang="en-US" sz="2600" dirty="0"/>
              <a:t> 2 </a:t>
            </a:r>
            <a:r>
              <a:rPr lang="en-US" sz="2600" err="1"/>
              <a:t>nomor</a:t>
            </a:r>
            <a:r>
              <a:rPr lang="en-US" sz="2600"/>
              <a:t> </a:t>
            </a:r>
            <a:r>
              <a:rPr lang="en-US" sz="2600" smtClean="0"/>
              <a:t>ISSN. </a:t>
            </a:r>
          </a:p>
          <a:p>
            <a:pPr marL="342900" indent="-342900" eaLnBrk="1" hangingPunct="1">
              <a:buFont typeface="+mj-lt"/>
              <a:buAutoNum type="arabicPeriod"/>
              <a:defRPr/>
            </a:pPr>
            <a:r>
              <a:rPr lang="en-US" sz="2600"/>
              <a:t>Silakan </a:t>
            </a:r>
            <a:r>
              <a:rPr lang="en-US" sz="2600" b="1">
                <a:solidFill>
                  <a:srgbClr val="000080"/>
                </a:solidFill>
              </a:rPr>
              <a:t>cek Nama Jurnal Anda </a:t>
            </a:r>
            <a:r>
              <a:rPr lang="en-US" sz="2600"/>
              <a:t>apakah sudah sesuai dengan yang didaftarkan di ISSN? Jika tidak, betulkan.</a:t>
            </a:r>
            <a:endParaRPr lang="en-US" sz="2600" dirty="0"/>
          </a:p>
        </p:txBody>
      </p:sp>
      <p:pic>
        <p:nvPicPr>
          <p:cNvPr id="4" name="Picture 3" descr="Screen Shot 2015-04-10 at 14.39.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08854"/>
            <a:ext cx="7239000" cy="1792181"/>
          </a:xfrm>
          <a:prstGeom prst="rect">
            <a:avLst/>
          </a:prstGeom>
          <a:ln>
            <a:solidFill>
              <a:schemeClr val="tx1"/>
            </a:solidFill>
          </a:ln>
        </p:spPr>
      </p:pic>
      <p:sp>
        <p:nvSpPr>
          <p:cNvPr id="9" name="Rounded Rectangle 8"/>
          <p:cNvSpPr/>
          <p:nvPr/>
        </p:nvSpPr>
        <p:spPr>
          <a:xfrm>
            <a:off x="3962400" y="5105400"/>
            <a:ext cx="4114800" cy="5334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b="1" err="1"/>
              <a:t>Pendaftaran</a:t>
            </a:r>
            <a:r>
              <a:rPr lang="en-US" b="1"/>
              <a:t> </a:t>
            </a:r>
            <a:r>
              <a:rPr lang="en-US" b="1" smtClean="0"/>
              <a:t>ISSN</a:t>
            </a:r>
            <a:r>
              <a:rPr lang="en-US" smtClean="0"/>
              <a:t>: </a:t>
            </a:r>
            <a:r>
              <a:rPr lang="en-US" dirty="0"/>
              <a:t>issn.pdii.lipi.go.id</a:t>
            </a:r>
          </a:p>
        </p:txBody>
      </p:sp>
      <p:sp>
        <p:nvSpPr>
          <p:cNvPr id="8" name="Rounded Rectangle 7"/>
          <p:cNvSpPr/>
          <p:nvPr/>
        </p:nvSpPr>
        <p:spPr>
          <a:xfrm>
            <a:off x="3124200" y="6019800"/>
            <a:ext cx="4953000" cy="4572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7" name="Right Arrow 6"/>
          <p:cNvSpPr/>
          <p:nvPr/>
        </p:nvSpPr>
        <p:spPr>
          <a:xfrm rot="5400000">
            <a:off x="2971800" y="4953000"/>
            <a:ext cx="7620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109622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05 at 13.01.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700"/>
            <a:ext cx="9144000" cy="5045927"/>
          </a:xfrm>
          <a:prstGeom prst="rect">
            <a:avLst/>
          </a:prstGeom>
        </p:spPr>
      </p:pic>
      <p:sp>
        <p:nvSpPr>
          <p:cNvPr id="2" name="Title 1"/>
          <p:cNvSpPr>
            <a:spLocks noGrp="1"/>
          </p:cNvSpPr>
          <p:nvPr>
            <p:ph type="title"/>
          </p:nvPr>
        </p:nvSpPr>
        <p:spPr>
          <a:xfrm>
            <a:off x="457200" y="274638"/>
            <a:ext cx="8229600" cy="562074"/>
          </a:xfrm>
          <a:ln>
            <a:solidFill>
              <a:srgbClr val="0000CC"/>
            </a:solidFill>
          </a:ln>
        </p:spPr>
        <p:txBody>
          <a:bodyPr>
            <a:normAutofit fontScale="90000"/>
          </a:bodyPr>
          <a:lstStyle/>
          <a:p>
            <a:r>
              <a:rPr lang="en-US" sz="3600" b="1" i="1" dirty="0" smtClean="0">
                <a:solidFill>
                  <a:srgbClr val="0000CC"/>
                </a:solidFill>
              </a:rPr>
              <a:t>CEK NAMA JURNAL DI SITUS ISSN PDII LIPI</a:t>
            </a:r>
            <a:endParaRPr lang="en-US" sz="3600" b="1" dirty="0"/>
          </a:p>
        </p:txBody>
      </p:sp>
      <p:sp>
        <p:nvSpPr>
          <p:cNvPr id="7" name="Slide Number Placeholder 6"/>
          <p:cNvSpPr>
            <a:spLocks noGrp="1"/>
          </p:cNvSpPr>
          <p:nvPr>
            <p:ph type="sldNum" sz="quarter" idx="12"/>
          </p:nvPr>
        </p:nvSpPr>
        <p:spPr/>
        <p:txBody>
          <a:bodyPr/>
          <a:lstStyle/>
          <a:p>
            <a:pPr>
              <a:defRPr/>
            </a:pPr>
            <a:fld id="{3CB32BA5-F07B-4AFF-AD23-31D145AAE9F4}" type="slidenum">
              <a:rPr lang="id-ID" smtClean="0"/>
              <a:pPr>
                <a:defRPr/>
              </a:pPr>
              <a:t>29</a:t>
            </a:fld>
            <a:endParaRPr lang="id-ID"/>
          </a:p>
        </p:txBody>
      </p:sp>
      <p:sp>
        <p:nvSpPr>
          <p:cNvPr id="8" name="Footer Placeholder 7"/>
          <p:cNvSpPr>
            <a:spLocks noGrp="1"/>
          </p:cNvSpPr>
          <p:nvPr>
            <p:ph type="ftr" sz="quarter" idx="4294967295"/>
          </p:nvPr>
        </p:nvSpPr>
        <p:spPr>
          <a:xfrm>
            <a:off x="3124200" y="6356350"/>
            <a:ext cx="2895600" cy="365125"/>
          </a:xfrm>
          <a:prstGeom prst="rect">
            <a:avLst/>
          </a:prstGeom>
        </p:spPr>
        <p:txBody>
          <a:bodyPr/>
          <a:lstStyle/>
          <a:p>
            <a:pPr>
              <a:defRPr/>
            </a:pPr>
            <a:r>
              <a:rPr lang="en-US" smtClean="0"/>
              <a:t>http://training.bcrec.web.id</a:t>
            </a:r>
            <a:endParaRPr lang="id-ID"/>
          </a:p>
        </p:txBody>
      </p:sp>
      <p:sp>
        <p:nvSpPr>
          <p:cNvPr id="6" name="Oval 5"/>
          <p:cNvSpPr/>
          <p:nvPr/>
        </p:nvSpPr>
        <p:spPr>
          <a:xfrm>
            <a:off x="971600" y="2492896"/>
            <a:ext cx="1872208" cy="4320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p:cNvSpPr txBox="1"/>
          <p:nvPr/>
        </p:nvSpPr>
        <p:spPr>
          <a:xfrm>
            <a:off x="2267744" y="908720"/>
            <a:ext cx="4680520" cy="369332"/>
          </a:xfrm>
          <a:prstGeom prst="rect">
            <a:avLst/>
          </a:prstGeom>
          <a:solidFill>
            <a:srgbClr val="FFFF00"/>
          </a:solidFill>
          <a:ln>
            <a:solidFill>
              <a:schemeClr val="tx2"/>
            </a:solidFill>
          </a:ln>
        </p:spPr>
        <p:txBody>
          <a:bodyPr wrap="square" rtlCol="0">
            <a:spAutoFit/>
          </a:bodyPr>
          <a:lstStyle/>
          <a:p>
            <a:pPr algn="ctr"/>
            <a:r>
              <a:rPr lang="en-US" b="1" dirty="0" smtClean="0"/>
              <a:t>http://</a:t>
            </a:r>
            <a:r>
              <a:rPr lang="en-US" b="1" dirty="0" err="1" smtClean="0"/>
              <a:t>issn.pdii.lipi.go.id</a:t>
            </a:r>
            <a:endParaRPr lang="en-US" b="1" dirty="0"/>
          </a:p>
        </p:txBody>
      </p:sp>
      <p:sp>
        <p:nvSpPr>
          <p:cNvPr id="12" name="TextBox 11"/>
          <p:cNvSpPr txBox="1"/>
          <p:nvPr/>
        </p:nvSpPr>
        <p:spPr>
          <a:xfrm>
            <a:off x="4427984" y="2492896"/>
            <a:ext cx="4608512" cy="4247317"/>
          </a:xfrm>
          <a:prstGeom prst="rect">
            <a:avLst/>
          </a:prstGeom>
          <a:solidFill>
            <a:srgbClr val="FFFF00"/>
          </a:solidFill>
          <a:ln>
            <a:solidFill>
              <a:srgbClr val="003399"/>
            </a:solidFill>
          </a:ln>
        </p:spPr>
        <p:txBody>
          <a:bodyPr wrap="square" rtlCol="0">
            <a:spAutoFit/>
          </a:bodyPr>
          <a:lstStyle/>
          <a:p>
            <a:pPr marL="285750" indent="-285750">
              <a:buFont typeface="Arial"/>
              <a:buChar char="•"/>
            </a:pPr>
            <a:r>
              <a:rPr lang="en-US" dirty="0" err="1" smtClean="0"/>
              <a:t>CEK Nama</a:t>
            </a:r>
            <a:r>
              <a:rPr lang="en-US" dirty="0" smtClean="0"/>
              <a:t> </a:t>
            </a:r>
            <a:r>
              <a:rPr lang="en-US" dirty="0" err="1" smtClean="0"/>
              <a:t>jurnal, apakah</a:t>
            </a:r>
            <a:r>
              <a:rPr lang="en-US" dirty="0" smtClean="0"/>
              <a:t> </a:t>
            </a:r>
            <a:r>
              <a:rPr lang="en-US" dirty="0" err="1" smtClean="0"/>
              <a:t>sudah</a:t>
            </a:r>
            <a:r>
              <a:rPr lang="en-US" dirty="0" smtClean="0"/>
              <a:t> </a:t>
            </a:r>
            <a:r>
              <a:rPr lang="en-US" dirty="0" err="1" smtClean="0"/>
              <a:t>sesuai</a:t>
            </a:r>
            <a:r>
              <a:rPr lang="en-US" dirty="0" smtClean="0"/>
              <a:t> </a:t>
            </a:r>
            <a:r>
              <a:rPr lang="en-US" dirty="0" err="1" smtClean="0"/>
              <a:t>dengan</a:t>
            </a:r>
            <a:r>
              <a:rPr lang="en-US" dirty="0" smtClean="0"/>
              <a:t> </a:t>
            </a:r>
            <a:r>
              <a:rPr lang="en-US" dirty="0" err="1" smtClean="0"/>
              <a:t>akta</a:t>
            </a:r>
            <a:r>
              <a:rPr lang="en-US" dirty="0" smtClean="0"/>
              <a:t> </a:t>
            </a:r>
            <a:r>
              <a:rPr lang="en-US" dirty="0" err="1" smtClean="0"/>
              <a:t>lahir</a:t>
            </a:r>
            <a:r>
              <a:rPr lang="en-US" dirty="0" smtClean="0"/>
              <a:t> di ISSN PDII-LIPI.</a:t>
            </a:r>
            <a:endParaRPr lang="en-US" i="1" dirty="0" smtClean="0"/>
          </a:p>
          <a:p>
            <a:pPr marL="285750" indent="-285750">
              <a:buFont typeface="Arial"/>
              <a:buChar char="•"/>
            </a:pPr>
            <a:r>
              <a:rPr lang="en-US" i="1" dirty="0" err="1" smtClean="0"/>
              <a:t>Cek Nomor</a:t>
            </a:r>
            <a:r>
              <a:rPr lang="en-US" i="1" dirty="0" smtClean="0"/>
              <a:t> p-ISSN </a:t>
            </a:r>
            <a:r>
              <a:rPr lang="en-US" i="1" dirty="0" err="1" smtClean="0"/>
              <a:t>cetak</a:t>
            </a:r>
            <a:r>
              <a:rPr lang="en-US" i="1" dirty="0" smtClean="0"/>
              <a:t> </a:t>
            </a:r>
            <a:r>
              <a:rPr lang="en-US" i="1" dirty="0" err="1" smtClean="0"/>
              <a:t>sudah</a:t>
            </a:r>
            <a:r>
              <a:rPr lang="en-US" i="1" dirty="0" smtClean="0"/>
              <a:t> </a:t>
            </a:r>
            <a:r>
              <a:rPr lang="en-US" i="1" dirty="0" err="1" smtClean="0"/>
              <a:t>benar?</a:t>
            </a:r>
            <a:endParaRPr lang="en-US" i="1" dirty="0" smtClean="0"/>
          </a:p>
          <a:p>
            <a:pPr marL="285750" indent="-285750">
              <a:buFont typeface="Arial"/>
              <a:buChar char="•"/>
            </a:pPr>
            <a:r>
              <a:rPr lang="en-US" i="1" dirty="0" err="1" smtClean="0"/>
              <a:t>Cek Nomor</a:t>
            </a:r>
            <a:r>
              <a:rPr lang="en-US" i="1" dirty="0" smtClean="0"/>
              <a:t> e-ISSN </a:t>
            </a:r>
            <a:r>
              <a:rPr lang="en-US" i="1" dirty="0" err="1" smtClean="0"/>
              <a:t>untuk</a:t>
            </a:r>
            <a:r>
              <a:rPr lang="en-US" i="1" dirty="0" smtClean="0"/>
              <a:t> </a:t>
            </a:r>
            <a:r>
              <a:rPr lang="en-US" i="1" dirty="0" err="1" smtClean="0"/>
              <a:t>versi</a:t>
            </a:r>
            <a:r>
              <a:rPr lang="en-US" i="1" dirty="0" smtClean="0"/>
              <a:t> online </a:t>
            </a:r>
            <a:r>
              <a:rPr lang="en-US" i="1" dirty="0" err="1"/>
              <a:t>?</a:t>
            </a:r>
          </a:p>
          <a:p>
            <a:pPr marL="285750" indent="-285750">
              <a:buFont typeface="Arial"/>
              <a:buChar char="•"/>
            </a:pPr>
            <a:r>
              <a:rPr lang="en-US" i="1" dirty="0" err="1" smtClean="0"/>
              <a:t>Penulisan Nama Jurnal Tidak Konsisten, seharusnya ditulis lengkap sesuai di ISSN “</a:t>
            </a:r>
            <a:r>
              <a:rPr lang="en-US" b="1" i="1" dirty="0" err="1" smtClean="0">
                <a:solidFill>
                  <a:srgbClr val="003399"/>
                </a:solidFill>
              </a:rPr>
              <a:t>Kesmas”, </a:t>
            </a:r>
            <a:r>
              <a:rPr lang="en-US" dirty="0" err="1" smtClean="0"/>
              <a:t>sementara di portal ejournal dan fulltext PDF nya bernama; </a:t>
            </a:r>
            <a:r>
              <a:rPr lang="en-US" b="1" i="1" dirty="0" err="1" smtClean="0">
                <a:solidFill>
                  <a:srgbClr val="0000CC"/>
                </a:solidFill>
              </a:rPr>
              <a:t>“Kesmas, Jurnal Kesehatan Masyarakat Nasional</a:t>
            </a:r>
            <a:r>
              <a:rPr lang="en-US" dirty="0" err="1" smtClean="0"/>
              <a:t>”</a:t>
            </a:r>
          </a:p>
          <a:p>
            <a:pPr marL="285750" indent="-285750">
              <a:buFont typeface="Arial"/>
              <a:buChar char="•"/>
            </a:pPr>
            <a:r>
              <a:rPr lang="en-US" dirty="0" err="1"/>
              <a:t>Disarankan untuk mendaftar lagi saja ISSN elektronik dengan nama yang sudah terlanjur dipakai </a:t>
            </a:r>
            <a:r>
              <a:rPr lang="en-US" b="1" i="1" dirty="0" err="1">
                <a:solidFill>
                  <a:srgbClr val="0000CC"/>
                </a:solidFill>
              </a:rPr>
              <a:t>“Kesmas, Jurnal Kesehatan Masyarakat Nasional</a:t>
            </a:r>
            <a:r>
              <a:rPr lang="en-US" dirty="0" err="1"/>
              <a:t>”</a:t>
            </a:r>
          </a:p>
        </p:txBody>
      </p:sp>
      <p:sp>
        <p:nvSpPr>
          <p:cNvPr id="13" name="Oval 12"/>
          <p:cNvSpPr/>
          <p:nvPr/>
        </p:nvSpPr>
        <p:spPr>
          <a:xfrm>
            <a:off x="899592" y="4869160"/>
            <a:ext cx="1944216" cy="2880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81925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676" y="944077"/>
            <a:ext cx="8137325" cy="864321"/>
          </a:xfrm>
          <a:solidFill>
            <a:schemeClr val="bg1">
              <a:lumMod val="95000"/>
            </a:schemeClr>
          </a:solidFill>
          <a:ln>
            <a:solidFill>
              <a:schemeClr val="bg1"/>
            </a:solidFill>
          </a:ln>
        </p:spPr>
        <p:txBody>
          <a:bodyPr>
            <a:normAutofit fontScale="90000"/>
          </a:bodyPr>
          <a:lstStyle/>
          <a:p>
            <a:r>
              <a:rPr lang="fi-FI" sz="2701" dirty="0">
                <a:solidFill>
                  <a:schemeClr val="accent1">
                    <a:lumMod val="50000"/>
                  </a:schemeClr>
                </a:solidFill>
                <a:latin typeface="Arial Black" panose="020B0A04020102020204" pitchFamily="34" charset="0"/>
              </a:rPr>
              <a:t>Perubahan Paradigma Tatakelola Terbitan Berkala Ilmiah</a:t>
            </a:r>
            <a:endParaRPr lang="en-US" sz="2701" dirty="0">
              <a:solidFill>
                <a:schemeClr val="accent1">
                  <a:lumMod val="50000"/>
                </a:schemeClr>
              </a:solidFill>
              <a:latin typeface="Arial Black" panose="020B0A04020102020204" pitchFamily="34" charset="0"/>
            </a:endParaRPr>
          </a:p>
        </p:txBody>
      </p:sp>
      <p:pic>
        <p:nvPicPr>
          <p:cNvPr id="4" name="Picture 2" descr="http://kepegawaian.polinema.ac.id/foto_berita/38kemenristekdikt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75" y="944077"/>
            <a:ext cx="917400" cy="8702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01634">
            <a:off x="879436" y="2714376"/>
            <a:ext cx="1448177" cy="217226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310" y="2558363"/>
            <a:ext cx="1200463" cy="18006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794" y="3072847"/>
            <a:ext cx="1100424" cy="16506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3615269" y="3089513"/>
            <a:ext cx="628483" cy="1421992"/>
          </a:xfrm>
          <a:prstGeom prst="rightArrow">
            <a:avLst/>
          </a:prstGeom>
          <a:solidFill>
            <a:schemeClr val="tx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1350"/>
          </a:p>
        </p:txBody>
      </p:sp>
      <p:sp>
        <p:nvSpPr>
          <p:cNvPr id="10" name="TextBox 9"/>
          <p:cNvSpPr txBox="1"/>
          <p:nvPr/>
        </p:nvSpPr>
        <p:spPr>
          <a:xfrm>
            <a:off x="1539103" y="4993842"/>
            <a:ext cx="1084336" cy="30008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1350" b="1" dirty="0"/>
              <a:t>Media </a:t>
            </a:r>
            <a:r>
              <a:rPr lang="en-US" sz="1350" b="1" dirty="0" err="1"/>
              <a:t>Cetak</a:t>
            </a:r>
            <a:endParaRPr lang="en-US" sz="1350" b="1" dirty="0"/>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l="19678" t="12500" r="21083"/>
          <a:stretch>
            <a:fillRect/>
          </a:stretch>
        </p:blipFill>
        <p:spPr bwMode="auto">
          <a:xfrm>
            <a:off x="4478531" y="1924869"/>
            <a:ext cx="2366988" cy="2127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descr="5.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46930" y="2779730"/>
            <a:ext cx="3197177" cy="17349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descr="6.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6316" y="3647464"/>
            <a:ext cx="2961740" cy="1538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80611" y="5223288"/>
            <a:ext cx="1409617" cy="30008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1350" b="1" dirty="0"/>
              <a:t>Media </a:t>
            </a:r>
            <a:r>
              <a:rPr lang="en-US" sz="1350" b="1" dirty="0" err="1"/>
              <a:t>Elektronik</a:t>
            </a:r>
            <a:endParaRPr lang="en-US" sz="1350" b="1" dirty="0"/>
          </a:p>
        </p:txBody>
      </p:sp>
    </p:spTree>
    <p:extLst>
      <p:ext uri="{BB962C8B-B14F-4D97-AF65-F5344CB8AC3E}">
        <p14:creationId xmlns:p14="http://schemas.microsoft.com/office/powerpoint/2010/main" val="4233421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76400"/>
          </a:xfrm>
        </p:spPr>
        <p:txBody>
          <a:bodyPr/>
          <a:lstStyle/>
          <a:p>
            <a:r>
              <a:rPr lang="en-US" sz="3200" b="1">
                <a:solidFill>
                  <a:srgbClr val="0000FF"/>
                </a:solidFill>
              </a:rPr>
              <a:t>Jika nama jurnal (di cover dan judul sirahan)  tidak sama dengan yang didaftarkan di ISSN, silakan diberikan komentar (agar diperbaiki)</a:t>
            </a:r>
          </a:p>
        </p:txBody>
      </p:sp>
      <p:pic>
        <p:nvPicPr>
          <p:cNvPr id="4" name="Content Placeholder 3" descr="Screen Shot 2015-11-15 at 09.39.1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978" r="149"/>
          <a:stretch/>
        </p:blipFill>
        <p:spPr>
          <a:xfrm>
            <a:off x="254991" y="1828800"/>
            <a:ext cx="8769865" cy="4800600"/>
          </a:xfrm>
          <a:ln>
            <a:solidFill>
              <a:schemeClr val="tx1"/>
            </a:solidFill>
          </a:ln>
        </p:spPr>
      </p:pic>
      <p:sp>
        <p:nvSpPr>
          <p:cNvPr id="5" name="Oval 4"/>
          <p:cNvSpPr/>
          <p:nvPr/>
        </p:nvSpPr>
        <p:spPr>
          <a:xfrm>
            <a:off x="20376" y="1981200"/>
            <a:ext cx="5999423" cy="4320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69188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599" y="1355818"/>
            <a:ext cx="2064668"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t" hangingPunct="1">
              <a:defRPr/>
            </a:pPr>
            <a:r>
              <a:rPr lang="id-ID" dirty="0" smtClean="0">
                <a:solidFill>
                  <a:srgbClr val="000000"/>
                </a:solidFill>
              </a:rPr>
              <a:t>b. </a:t>
            </a:r>
            <a:r>
              <a:rPr lang="en-US" dirty="0" smtClean="0">
                <a:solidFill>
                  <a:srgbClr val="000000"/>
                </a:solidFill>
              </a:rPr>
              <a:t>Publication </a:t>
            </a:r>
            <a:r>
              <a:rPr lang="en-US" dirty="0">
                <a:solidFill>
                  <a:srgbClr val="000000"/>
                </a:solidFill>
              </a:rPr>
              <a:t>Ethics</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l="8434" t="17500" r="26706" b="6250"/>
          <a:stretch>
            <a:fillRect/>
          </a:stretch>
        </p:blipFill>
        <p:spPr bwMode="auto">
          <a:xfrm>
            <a:off x="0" y="0"/>
            <a:ext cx="5761038"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a:extLst>
              <a:ext uri="{28A0092B-C50C-407E-A947-70E740481C1C}">
                <a14:useLocalDpi xmlns:a14="http://schemas.microsoft.com/office/drawing/2010/main" val="0"/>
              </a:ext>
            </a:extLst>
          </a:blip>
          <a:srcRect l="9135" t="16251" r="26003" b="7500"/>
          <a:stretch>
            <a:fillRect/>
          </a:stretch>
        </p:blipFill>
        <p:spPr bwMode="auto">
          <a:xfrm>
            <a:off x="3354388" y="3032125"/>
            <a:ext cx="5789612"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1201295" y="6477000"/>
            <a:ext cx="2133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10634" y="5840197"/>
            <a:ext cx="227872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d-ID" dirty="0" smtClean="0"/>
              <a:t>g. Terindeks di salah</a:t>
            </a:r>
          </a:p>
          <a:p>
            <a:r>
              <a:rPr lang="id-ID" dirty="0" smtClean="0"/>
              <a:t> satu pengindeks</a:t>
            </a:r>
            <a:endParaRPr lang="id-ID" dirty="0"/>
          </a:p>
        </p:txBody>
      </p:sp>
      <p:sp>
        <p:nvSpPr>
          <p:cNvPr id="9" name="Right Arrow 8"/>
          <p:cNvSpPr/>
          <p:nvPr/>
        </p:nvSpPr>
        <p:spPr>
          <a:xfrm rot="10800000">
            <a:off x="4114800" y="1404144"/>
            <a:ext cx="2134394" cy="184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55424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 r="22741"/>
          <a:stretch/>
        </p:blipFill>
        <p:spPr bwMode="auto">
          <a:xfrm>
            <a:off x="4648200" y="2468525"/>
            <a:ext cx="4114800" cy="399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504" t="13605" r="59106" b="16819"/>
          <a:stretch/>
        </p:blipFill>
        <p:spPr bwMode="auto">
          <a:xfrm>
            <a:off x="457200" y="0"/>
            <a:ext cx="2672315" cy="5961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62400" y="211638"/>
            <a:ext cx="4484176"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sz="2400" dirty="0" smtClean="0"/>
              <a:t>d. Paling sedikit 2 tahun berurutan</a:t>
            </a:r>
            <a:endParaRPr lang="id-ID" sz="2400" dirty="0"/>
          </a:p>
        </p:txBody>
      </p:sp>
      <p:sp>
        <p:nvSpPr>
          <p:cNvPr id="4" name="Right Arrow 3"/>
          <p:cNvSpPr/>
          <p:nvPr/>
        </p:nvSpPr>
        <p:spPr>
          <a:xfrm rot="10800000">
            <a:off x="2971800" y="477728"/>
            <a:ext cx="76200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3865581" y="1400874"/>
            <a:ext cx="4925772"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d-ID" sz="2400" dirty="0"/>
              <a:t>e</a:t>
            </a:r>
            <a:r>
              <a:rPr lang="id-ID" sz="2400" dirty="0" smtClean="0"/>
              <a:t>. Paling sedikit 5 artikel setiap nomor</a:t>
            </a:r>
            <a:endParaRPr lang="id-ID" sz="2400" dirty="0"/>
          </a:p>
        </p:txBody>
      </p:sp>
      <p:sp>
        <p:nvSpPr>
          <p:cNvPr id="5" name="Down Arrow 4"/>
          <p:cNvSpPr/>
          <p:nvPr/>
        </p:nvSpPr>
        <p:spPr>
          <a:xfrm>
            <a:off x="6705600" y="1862539"/>
            <a:ext cx="381000" cy="6059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840130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4461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Nilai</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dan</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Peringkat</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Akreditasi</a:t>
            </a:r>
            <a:endParaRPr lang="id-ID" sz="3200" b="1" dirty="0">
              <a:solidFill>
                <a:schemeClr val="bg1"/>
              </a:solidFill>
              <a:latin typeface="Calibri" pitchFamily="34" charset="0"/>
            </a:endParaRPr>
          </a:p>
        </p:txBody>
      </p:sp>
      <p:sp>
        <p:nvSpPr>
          <p:cNvPr id="4" name="Rectangle 3"/>
          <p:cNvSpPr/>
          <p:nvPr/>
        </p:nvSpPr>
        <p:spPr>
          <a:xfrm>
            <a:off x="0" y="4461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libri" pitchFamily="34" charset="0"/>
              </a:rPr>
              <a:t>Status</a:t>
            </a:r>
            <a:endParaRPr lang="id-ID" sz="3200" b="1" dirty="0">
              <a:latin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88738393"/>
              </p:ext>
            </p:extLst>
          </p:nvPr>
        </p:nvGraphicFramePr>
        <p:xfrm>
          <a:off x="533400" y="2128520"/>
          <a:ext cx="8077200" cy="3129280"/>
        </p:xfrm>
        <a:graphic>
          <a:graphicData uri="http://schemas.openxmlformats.org/drawingml/2006/table">
            <a:tbl>
              <a:tblPr firstRow="1" bandRow="1">
                <a:tableStyleId>{5C22544A-7EE6-4342-B048-85BDC9FD1C3A}</a:tableStyleId>
              </a:tblPr>
              <a:tblGrid>
                <a:gridCol w="4495800"/>
                <a:gridCol w="1600200"/>
                <a:gridCol w="1981200"/>
              </a:tblGrid>
              <a:tr h="660400">
                <a:tc>
                  <a:txBody>
                    <a:bodyPr/>
                    <a:lstStyle/>
                    <a:p>
                      <a:r>
                        <a:rPr lang="en-US" sz="2400" dirty="0" smtClean="0">
                          <a:latin typeface="+mj-lt"/>
                        </a:rPr>
                        <a:t>Status</a:t>
                      </a:r>
                      <a:endParaRPr lang="id-ID" sz="2400" dirty="0">
                        <a:latin typeface="+mj-lt"/>
                      </a:endParaRPr>
                    </a:p>
                  </a:txBody>
                  <a:tcPr anchor="ctr"/>
                </a:tc>
                <a:tc>
                  <a:txBody>
                    <a:bodyPr/>
                    <a:lstStyle/>
                    <a:p>
                      <a:pPr algn="ctr"/>
                      <a:r>
                        <a:rPr lang="en-US" sz="2400" dirty="0" err="1" smtClean="0">
                          <a:latin typeface="+mj-lt"/>
                        </a:rPr>
                        <a:t>Nilai</a:t>
                      </a:r>
                      <a:r>
                        <a:rPr lang="en-US" sz="2400" dirty="0" smtClean="0">
                          <a:latin typeface="+mj-lt"/>
                        </a:rPr>
                        <a:t> Total</a:t>
                      </a:r>
                      <a:endParaRPr lang="id-ID" sz="2400" dirty="0">
                        <a:latin typeface="+mj-lt"/>
                      </a:endParaRPr>
                    </a:p>
                  </a:txBody>
                  <a:tcPr anchor="ctr"/>
                </a:tc>
                <a:tc>
                  <a:txBody>
                    <a:bodyPr/>
                    <a:lstStyle/>
                    <a:p>
                      <a:pPr algn="ctr"/>
                      <a:r>
                        <a:rPr lang="en-US" sz="2400" dirty="0" err="1" smtClean="0">
                          <a:latin typeface="+mj-lt"/>
                        </a:rPr>
                        <a:t>Peringkat</a:t>
                      </a:r>
                      <a:endParaRPr lang="id-ID" sz="2400" dirty="0">
                        <a:latin typeface="+mj-lt"/>
                      </a:endParaRPr>
                    </a:p>
                  </a:txBody>
                  <a:tcPr anchor="ctr"/>
                </a:tc>
              </a:tr>
              <a:tr h="370840">
                <a:tc>
                  <a:txBody>
                    <a:bodyPr/>
                    <a:lstStyle/>
                    <a:p>
                      <a:r>
                        <a:rPr lang="id-ID" sz="2400" b="0" i="0" u="none" strike="noStrike" baseline="0" dirty="0" smtClean="0">
                          <a:solidFill>
                            <a:srgbClr val="000000"/>
                          </a:solidFill>
                          <a:latin typeface="+mj-lt"/>
                        </a:rPr>
                        <a:t>Terbitan Berkala Ilmiah Terakreditasi Nasional </a:t>
                      </a:r>
                      <a:endParaRPr lang="id-ID" sz="2400" dirty="0">
                        <a:latin typeface="+mj-lt"/>
                      </a:endParaRPr>
                    </a:p>
                  </a:txBody>
                  <a:tcPr/>
                </a:tc>
                <a:tc>
                  <a:txBody>
                    <a:bodyPr/>
                    <a:lstStyle/>
                    <a:p>
                      <a:pPr algn="ctr"/>
                      <a:r>
                        <a:rPr lang="id-ID" sz="2400" b="0" i="0" u="none" strike="noStrike" baseline="0" dirty="0" smtClean="0">
                          <a:solidFill>
                            <a:srgbClr val="000000"/>
                          </a:solidFill>
                          <a:latin typeface="+mj-lt"/>
                        </a:rPr>
                        <a:t>&gt; 85</a:t>
                      </a:r>
                      <a:endParaRPr lang="id-ID" sz="2400" dirty="0">
                        <a:latin typeface="+mj-lt"/>
                      </a:endParaRPr>
                    </a:p>
                  </a:txBody>
                  <a:tcPr anchor="ctr"/>
                </a:tc>
                <a:tc>
                  <a:txBody>
                    <a:bodyPr/>
                    <a:lstStyle/>
                    <a:p>
                      <a:pPr algn="ctr"/>
                      <a:r>
                        <a:rPr lang="id-ID" sz="2400" b="0" i="0" u="none" strike="noStrike" baseline="0" dirty="0" smtClean="0">
                          <a:solidFill>
                            <a:srgbClr val="000000"/>
                          </a:solidFill>
                          <a:latin typeface="+mj-lt"/>
                        </a:rPr>
                        <a:t>A </a:t>
                      </a:r>
                      <a:endParaRPr lang="en-US" sz="2400" b="0" i="0" u="none" strike="noStrike" baseline="0" dirty="0" smtClean="0">
                        <a:solidFill>
                          <a:srgbClr val="000000"/>
                        </a:solidFill>
                        <a:latin typeface="+mj-lt"/>
                      </a:endParaRPr>
                    </a:p>
                    <a:p>
                      <a:pPr algn="ctr"/>
                      <a:r>
                        <a:rPr lang="id-ID" sz="2400" b="0" i="0" u="none" strike="noStrike" baseline="0" dirty="0" smtClean="0">
                          <a:solidFill>
                            <a:srgbClr val="000000"/>
                          </a:solidFill>
                          <a:latin typeface="+mj-lt"/>
                        </a:rPr>
                        <a:t>(sangat baik) </a:t>
                      </a:r>
                      <a:endParaRPr lang="id-ID" sz="2400" dirty="0">
                        <a:latin typeface="+mj-lt"/>
                      </a:endParaRPr>
                    </a:p>
                  </a:txBody>
                  <a:tcPr anchor="ctr"/>
                </a:tc>
              </a:tr>
              <a:tr h="370840">
                <a:tc>
                  <a:txBody>
                    <a:bodyPr/>
                    <a:lstStyle/>
                    <a:p>
                      <a:r>
                        <a:rPr lang="id-ID" sz="2400" b="0" i="0" u="none" strike="noStrike" baseline="0" dirty="0" smtClean="0">
                          <a:solidFill>
                            <a:srgbClr val="000000"/>
                          </a:solidFill>
                          <a:latin typeface="+mj-lt"/>
                        </a:rPr>
                        <a:t>Terbitan Berkala Ilmiah Terakreditasi Nasional </a:t>
                      </a:r>
                      <a:endParaRPr lang="id-ID" sz="2400" dirty="0">
                        <a:latin typeface="+mj-lt"/>
                      </a:endParaRPr>
                    </a:p>
                  </a:txBody>
                  <a:tcPr/>
                </a:tc>
                <a:tc>
                  <a:txBody>
                    <a:bodyPr/>
                    <a:lstStyle/>
                    <a:p>
                      <a:pPr algn="ctr"/>
                      <a:r>
                        <a:rPr lang="id-ID" sz="2400" b="0" i="0" u="none" strike="noStrike" baseline="0" dirty="0" smtClean="0">
                          <a:solidFill>
                            <a:srgbClr val="000000"/>
                          </a:solidFill>
                          <a:latin typeface="+mj-lt"/>
                        </a:rPr>
                        <a:t>70-85</a:t>
                      </a:r>
                      <a:endParaRPr lang="id-ID" sz="2400" dirty="0">
                        <a:latin typeface="+mj-lt"/>
                      </a:endParaRPr>
                    </a:p>
                  </a:txBody>
                  <a:tcPr anchor="ctr"/>
                </a:tc>
                <a:tc>
                  <a:txBody>
                    <a:bodyPr/>
                    <a:lstStyle/>
                    <a:p>
                      <a:pPr algn="ctr"/>
                      <a:r>
                        <a:rPr lang="id-ID" sz="2400" b="0" i="0" u="none" strike="noStrike" baseline="0" dirty="0" smtClean="0">
                          <a:solidFill>
                            <a:srgbClr val="000000"/>
                          </a:solidFill>
                          <a:latin typeface="+mj-lt"/>
                        </a:rPr>
                        <a:t>B </a:t>
                      </a:r>
                      <a:endParaRPr lang="en-US" sz="2400" b="0" i="0" u="none" strike="noStrike" baseline="0" dirty="0" smtClean="0">
                        <a:solidFill>
                          <a:srgbClr val="000000"/>
                        </a:solidFill>
                        <a:latin typeface="+mj-lt"/>
                      </a:endParaRPr>
                    </a:p>
                    <a:p>
                      <a:pPr algn="ctr"/>
                      <a:r>
                        <a:rPr lang="id-ID" sz="2400" b="0" i="0" u="none" strike="noStrike" baseline="0" dirty="0" smtClean="0">
                          <a:solidFill>
                            <a:srgbClr val="000000"/>
                          </a:solidFill>
                          <a:latin typeface="+mj-lt"/>
                        </a:rPr>
                        <a:t>(baik) </a:t>
                      </a:r>
                      <a:endParaRPr lang="id-ID" sz="2400" dirty="0">
                        <a:latin typeface="+mj-lt"/>
                      </a:endParaRPr>
                    </a:p>
                  </a:txBody>
                  <a:tcPr anchor="ctr"/>
                </a:tc>
              </a:tr>
              <a:tr h="370840">
                <a:tc>
                  <a:txBody>
                    <a:bodyPr/>
                    <a:lstStyle/>
                    <a:p>
                      <a:r>
                        <a:rPr lang="id-ID" sz="2400" b="0" i="0" u="none" strike="noStrike" baseline="0" dirty="0" smtClean="0">
                          <a:solidFill>
                            <a:srgbClr val="000000"/>
                          </a:solidFill>
                          <a:latin typeface="+mj-lt"/>
                        </a:rPr>
                        <a:t>Terbitan Berkala Ilmiah Tidak Terakreditasi </a:t>
                      </a:r>
                      <a:endParaRPr lang="id-ID" sz="2400" dirty="0">
                        <a:latin typeface="+mj-lt"/>
                      </a:endParaRPr>
                    </a:p>
                  </a:txBody>
                  <a:tcPr/>
                </a:tc>
                <a:tc>
                  <a:txBody>
                    <a:bodyPr/>
                    <a:lstStyle/>
                    <a:p>
                      <a:pPr algn="ctr"/>
                      <a:r>
                        <a:rPr lang="id-ID" sz="2400" b="0" i="0" u="none" strike="noStrike" baseline="0" dirty="0" smtClean="0">
                          <a:solidFill>
                            <a:srgbClr val="000000"/>
                          </a:solidFill>
                          <a:latin typeface="+mj-lt"/>
                        </a:rPr>
                        <a:t>&lt; 70 </a:t>
                      </a:r>
                      <a:endParaRPr lang="id-ID" sz="2400" dirty="0">
                        <a:latin typeface="+mj-lt"/>
                      </a:endParaRPr>
                    </a:p>
                  </a:txBody>
                  <a:tcPr anchor="ctr"/>
                </a:tc>
                <a:tc>
                  <a:txBody>
                    <a:bodyPr/>
                    <a:lstStyle/>
                    <a:p>
                      <a:pPr algn="ctr"/>
                      <a:r>
                        <a:rPr lang="id-ID" sz="2400" b="0" i="0" u="none" strike="noStrike" baseline="0" dirty="0" smtClean="0">
                          <a:solidFill>
                            <a:srgbClr val="000000"/>
                          </a:solidFill>
                          <a:latin typeface="+mj-lt"/>
                        </a:rPr>
                        <a:t>Tidak Terakreditasi</a:t>
                      </a:r>
                      <a:endParaRPr lang="id-ID" sz="2400" dirty="0">
                        <a:latin typeface="+mj-lt"/>
                      </a:endParaRPr>
                    </a:p>
                  </a:txBody>
                  <a:tcPr anchor="ctr"/>
                </a:tc>
              </a:tr>
            </a:tbl>
          </a:graphicData>
        </a:graphic>
      </p:graphicFrame>
    </p:spTree>
    <p:extLst>
      <p:ext uri="{BB962C8B-B14F-4D97-AF65-F5344CB8AC3E}">
        <p14:creationId xmlns:p14="http://schemas.microsoft.com/office/powerpoint/2010/main" val="29144183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84884304"/>
              </p:ext>
            </p:extLst>
          </p:nvPr>
        </p:nvGraphicFramePr>
        <p:xfrm>
          <a:off x="304800" y="1274761"/>
          <a:ext cx="8534400" cy="5202239"/>
        </p:xfrm>
        <a:graphic>
          <a:graphicData uri="http://schemas.openxmlformats.org/drawingml/2006/table">
            <a:tbl>
              <a:tblPr/>
              <a:tblGrid>
                <a:gridCol w="1333500"/>
                <a:gridCol w="5753100"/>
                <a:gridCol w="1447800"/>
              </a:tblGrid>
              <a:tr h="791446">
                <a:tc>
                  <a:txBody>
                    <a:bodyPr/>
                    <a:lstStyle/>
                    <a:p>
                      <a:pPr algn="ctr" fontAlgn="b"/>
                      <a:r>
                        <a:rPr lang="en-US" sz="2400" b="1" i="0" u="none" strike="noStrike" dirty="0" err="1">
                          <a:solidFill>
                            <a:srgbClr val="000000"/>
                          </a:solidFill>
                          <a:latin typeface="Calibri"/>
                        </a:rPr>
                        <a:t>Bagian</a:t>
                      </a:r>
                      <a:endParaRPr lang="en-US" sz="2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400" b="1" i="0" u="none" strike="noStrike" dirty="0" err="1">
                          <a:solidFill>
                            <a:srgbClr val="000000"/>
                          </a:solidFill>
                          <a:latin typeface="Calibri"/>
                        </a:rPr>
                        <a:t>Unsur</a:t>
                      </a:r>
                      <a:r>
                        <a:rPr lang="en-US" sz="2400" b="1" i="0" u="none" strike="noStrike" dirty="0">
                          <a:solidFill>
                            <a:srgbClr val="000000"/>
                          </a:solidFill>
                          <a:latin typeface="Calibri"/>
                        </a:rPr>
                        <a:t> </a:t>
                      </a:r>
                      <a:r>
                        <a:rPr lang="en-US" sz="2400" b="1" i="0" u="none" strike="noStrike" dirty="0" err="1">
                          <a:solidFill>
                            <a:srgbClr val="000000"/>
                          </a:solidFill>
                          <a:latin typeface="Calibri"/>
                        </a:rPr>
                        <a:t>Penilaian</a:t>
                      </a:r>
                      <a:endParaRPr lang="en-US" sz="2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400" b="1" i="0" u="none" strike="noStrike" dirty="0" err="1">
                          <a:solidFill>
                            <a:srgbClr val="000000"/>
                          </a:solidFill>
                          <a:latin typeface="Calibri"/>
                        </a:rPr>
                        <a:t>Skor</a:t>
                      </a:r>
                      <a:r>
                        <a:rPr lang="en-US" sz="2400" b="1" i="0" u="none" strike="noStrike" dirty="0" smtClean="0">
                          <a:solidFill>
                            <a:srgbClr val="000000"/>
                          </a:solidFill>
                          <a:latin typeface="Calibri"/>
                        </a:rPr>
                        <a:t>/</a:t>
                      </a:r>
                    </a:p>
                    <a:p>
                      <a:pPr algn="ctr" fontAlgn="b"/>
                      <a:r>
                        <a:rPr lang="en-US" sz="2400" b="1" i="0" u="none" strike="noStrike" dirty="0" err="1" smtClean="0">
                          <a:solidFill>
                            <a:srgbClr val="000000"/>
                          </a:solidFill>
                          <a:latin typeface="Calibri"/>
                        </a:rPr>
                        <a:t>Bobot</a:t>
                      </a:r>
                      <a:endParaRPr lang="en-US" sz="2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01963">
                <a:tc>
                  <a:txBody>
                    <a:bodyPr/>
                    <a:lstStyle/>
                    <a:p>
                      <a:pPr algn="ctr" fontAlgn="b"/>
                      <a:r>
                        <a:rPr lang="en-US" sz="2400" b="0" i="0" u="none" strike="noStrike" dirty="0">
                          <a:solidFill>
                            <a:srgbClr val="000000"/>
                          </a:solidFill>
                          <a:latin typeface="Calibri"/>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marL="88900" indent="0" algn="l" fontAlgn="b"/>
                      <a:r>
                        <a:rPr lang="en-US" sz="2400" b="0" i="0" u="none" strike="noStrike" dirty="0">
                          <a:solidFill>
                            <a:srgbClr val="000000"/>
                          </a:solidFill>
                          <a:latin typeface="Calibri"/>
                        </a:rPr>
                        <a:t>PENAMAAN TERBITAN BERKALA ILMIAH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ctr" fontAlgn="b"/>
                      <a:r>
                        <a:rPr lang="en-US" sz="2400" b="0" i="0" u="none" strike="noStrike" dirty="0">
                          <a:solidFill>
                            <a:srgbClr val="000000"/>
                          </a:solidFill>
                          <a:latin typeface="Calibri"/>
                        </a:rPr>
                        <a: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marL="88900" indent="0" algn="l" fontAlgn="b"/>
                      <a:r>
                        <a:rPr lang="en-US" sz="2400" b="0" i="0" u="none" strike="noStrike" dirty="0">
                          <a:solidFill>
                            <a:srgbClr val="000000"/>
                          </a:solidFill>
                          <a:latin typeface="Calibri"/>
                        </a:rPr>
                        <a:t>KELEMBAGAAN PENERBIT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01963">
                <a:tc>
                  <a:txBody>
                    <a:bodyPr/>
                    <a:lstStyle/>
                    <a:p>
                      <a:pPr algn="ctr" fontAlgn="t"/>
                      <a:r>
                        <a:rPr lang="en-US" sz="2400" b="0" i="0" u="none" strike="noStrike" dirty="0">
                          <a:solidFill>
                            <a:srgbClr val="000000"/>
                          </a:solidFill>
                          <a:latin typeface="Calibri"/>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marL="88900" indent="0" algn="l" fontAlgn="b"/>
                      <a:r>
                        <a:rPr lang="en-US" sz="2400" b="0" i="0" u="none" strike="noStrike" dirty="0" smtClean="0">
                          <a:solidFill>
                            <a:srgbClr val="000000"/>
                          </a:solidFill>
                          <a:latin typeface="Calibri"/>
                        </a:rPr>
                        <a:t>PENYUNTINGAN </a:t>
                      </a:r>
                      <a:r>
                        <a:rPr lang="en-US" sz="2400" b="0" i="0" u="none" strike="noStrike" dirty="0">
                          <a:solidFill>
                            <a:srgbClr val="000000"/>
                          </a:solidFill>
                          <a:latin typeface="Calibri"/>
                        </a:rPr>
                        <a:t>DAN MANAJEMEN PENGELOLAAN TERBITAN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400" b="0" i="0" u="none" strike="noStrike" dirty="0" smtClean="0">
                          <a:solidFill>
                            <a:srgbClr val="000000"/>
                          </a:solidFill>
                          <a:latin typeface="Calibri"/>
                        </a:rPr>
                        <a:t>17</a:t>
                      </a:r>
                      <a:endParaRPr lang="en-US" sz="24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ctr" fontAlgn="b"/>
                      <a:r>
                        <a:rPr lang="en-US" sz="2400" b="0" i="0" u="none" strike="noStrike" dirty="0">
                          <a:solidFill>
                            <a:srgbClr val="000000"/>
                          </a:solidFill>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A1C7"/>
                    </a:solidFill>
                  </a:tcPr>
                </a:tc>
                <a:tc>
                  <a:txBody>
                    <a:bodyPr/>
                    <a:lstStyle/>
                    <a:p>
                      <a:pPr marL="88900" indent="0" algn="l" fontAlgn="b"/>
                      <a:r>
                        <a:rPr lang="en-US" sz="2400" b="0" i="0" u="none" strike="noStrike" dirty="0">
                          <a:solidFill>
                            <a:srgbClr val="000000"/>
                          </a:solidFill>
                          <a:latin typeface="Calibri"/>
                        </a:rPr>
                        <a:t>SUBSTANSI ARTIKEL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smtClean="0">
                          <a:solidFill>
                            <a:srgbClr val="000000"/>
                          </a:solidFill>
                          <a:latin typeface="Calibri"/>
                        </a:rPr>
                        <a:t>39</a:t>
                      </a:r>
                      <a:endParaRPr lang="en-US" sz="24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ctr" fontAlgn="b"/>
                      <a:r>
                        <a:rPr lang="en-US" sz="2400" b="0" i="0" u="none" strike="noStrike" dirty="0">
                          <a:solidFill>
                            <a:srgbClr val="000000"/>
                          </a:solidFill>
                          <a:latin typeface="Calibri"/>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marL="88900" indent="0" algn="l" fontAlgn="b"/>
                      <a:r>
                        <a:rPr lang="en-US" sz="2400" b="0" i="0" u="none" strike="noStrike" dirty="0">
                          <a:solidFill>
                            <a:srgbClr val="000000"/>
                          </a:solidFill>
                          <a:latin typeface="Calibri"/>
                        </a:rPr>
                        <a:t>GAYA PENULISAN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smtClean="0">
                          <a:solidFill>
                            <a:srgbClr val="000000"/>
                          </a:solidFill>
                          <a:latin typeface="Calibri"/>
                        </a:rPr>
                        <a:t>12</a:t>
                      </a:r>
                      <a:endParaRPr lang="en-US" sz="24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ctr" fontAlgn="b"/>
                      <a:r>
                        <a:rPr lang="en-US" sz="2400" b="0" i="0" u="none" strike="noStrike" dirty="0">
                          <a:solidFill>
                            <a:srgbClr val="000000"/>
                          </a:solidFill>
                          <a:latin typeface="Calibri"/>
                        </a:rPr>
                        <a:t>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marL="88900" indent="0" algn="l" fontAlgn="b"/>
                      <a:r>
                        <a:rPr lang="en-US" sz="2400" b="0" i="0" u="none" strike="noStrike" dirty="0">
                          <a:solidFill>
                            <a:srgbClr val="000000"/>
                          </a:solidFill>
                          <a:latin typeface="Calibri"/>
                        </a:rPr>
                        <a:t>PENAMPILAN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ctr" fontAlgn="b"/>
                      <a:r>
                        <a:rPr lang="en-US" sz="2400" b="0" i="0" u="none" strike="noStrike" dirty="0">
                          <a:solidFill>
                            <a:srgbClr val="000000"/>
                          </a:solidFill>
                          <a:latin typeface="Calibri"/>
                        </a:rPr>
                        <a:t>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marL="88900" indent="0" algn="l" fontAlgn="b"/>
                      <a:r>
                        <a:rPr lang="en-US" sz="2400" b="0" i="0" u="none" strike="noStrike" dirty="0">
                          <a:solidFill>
                            <a:srgbClr val="000000"/>
                          </a:solidFill>
                          <a:latin typeface="Calibri"/>
                        </a:rPr>
                        <a:t>KEBERKALAAN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ctr" fontAlgn="b"/>
                      <a:r>
                        <a:rPr lang="en-US" sz="2400" b="0" i="0" u="none" strike="noStrike" dirty="0">
                          <a:solidFill>
                            <a:srgbClr val="000000"/>
                          </a:solidFill>
                          <a:latin typeface="Calibri"/>
                        </a:rPr>
                        <a: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marL="88900" indent="0" algn="l" fontAlgn="b"/>
                      <a:r>
                        <a:rPr lang="en-US" sz="2400" b="0" i="0" u="none" strike="noStrike" dirty="0">
                          <a:solidFill>
                            <a:srgbClr val="000000"/>
                          </a:solidFill>
                          <a:latin typeface="Calibri"/>
                        </a:rPr>
                        <a:t>PENYEBARLUASAN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81">
                <a:tc>
                  <a:txBody>
                    <a:bodyPr/>
                    <a:lstStyle/>
                    <a:p>
                      <a:pPr algn="l" fontAlgn="b"/>
                      <a:r>
                        <a:rPr lang="en-US" sz="2400" b="0" i="0" u="none" strike="noStrike" dirty="0" smtClean="0">
                          <a:solidFill>
                            <a:srgbClr val="000000"/>
                          </a:solidFill>
                          <a:latin typeface="Calibri"/>
                        </a:rPr>
                        <a:t> </a:t>
                      </a:r>
                      <a:endParaRPr lang="en-US" sz="2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88900" indent="0" algn="l" fontAlgn="b"/>
                      <a:r>
                        <a:rPr lang="en-US" sz="2400" b="1" i="0" u="none" strike="noStrike" dirty="0" smtClean="0">
                          <a:solidFill>
                            <a:srgbClr val="000000"/>
                          </a:solidFill>
                          <a:latin typeface="Calibri"/>
                        </a:rPr>
                        <a:t>JUMLAH</a:t>
                      </a:r>
                      <a:endParaRPr lang="en-US" sz="2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3352800" y="293712"/>
            <a:ext cx="5791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Terbitan</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Berkala</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Ilmiah</a:t>
            </a:r>
            <a:r>
              <a:rPr lang="en-US" sz="3200" b="1" dirty="0" smtClean="0">
                <a:solidFill>
                  <a:schemeClr val="bg1"/>
                </a:solidFill>
                <a:latin typeface="Calibri" pitchFamily="34" charset="0"/>
              </a:rPr>
              <a:t> 2014 </a:t>
            </a:r>
            <a:endParaRPr lang="id-ID" sz="3200" b="1" dirty="0">
              <a:solidFill>
                <a:schemeClr val="bg1"/>
              </a:solidFill>
              <a:latin typeface="Calibri" pitchFamily="34" charset="0"/>
            </a:endParaRPr>
          </a:p>
        </p:txBody>
      </p:sp>
      <p:sp>
        <p:nvSpPr>
          <p:cNvPr id="5" name="Rectangle 4"/>
          <p:cNvSpPr/>
          <p:nvPr/>
        </p:nvSpPr>
        <p:spPr>
          <a:xfrm>
            <a:off x="0" y="293712"/>
            <a:ext cx="3352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Unsur</a:t>
            </a:r>
            <a:r>
              <a:rPr lang="en-US" sz="3200" b="1" dirty="0" smtClean="0">
                <a:latin typeface="Calibri" pitchFamily="34" charset="0"/>
              </a:rPr>
              <a:t> </a:t>
            </a:r>
            <a:r>
              <a:rPr lang="en-US" sz="3200" b="1" dirty="0" err="1" smtClean="0">
                <a:latin typeface="Calibri" pitchFamily="34" charset="0"/>
              </a:rPr>
              <a:t>Penilaian</a:t>
            </a:r>
            <a:endParaRPr lang="id-ID" sz="3200" b="1" dirty="0">
              <a:latin typeface="Calibri" pitchFamily="34" charset="0"/>
            </a:endParaRPr>
          </a:p>
        </p:txBody>
      </p:sp>
    </p:spTree>
    <p:extLst>
      <p:ext uri="{BB962C8B-B14F-4D97-AF65-F5344CB8AC3E}">
        <p14:creationId xmlns:p14="http://schemas.microsoft.com/office/powerpoint/2010/main" val="1966865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38400" y="4876800"/>
            <a:ext cx="2019300" cy="1524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sz="2400" dirty="0" err="1"/>
              <a:t>Substansi</a:t>
            </a:r>
            <a:r>
              <a:rPr lang="en-US" sz="2400" dirty="0"/>
              <a:t> </a:t>
            </a:r>
            <a:r>
              <a:rPr lang="en-US" sz="2400" dirty="0" err="1" smtClean="0"/>
              <a:t>Artikel</a:t>
            </a:r>
            <a:endParaRPr lang="id-ID" sz="2400" dirty="0" smtClean="0"/>
          </a:p>
          <a:p>
            <a:pPr algn="ctr" eaLnBrk="1" hangingPunct="1">
              <a:defRPr/>
            </a:pPr>
            <a:r>
              <a:rPr lang="id-ID" sz="2400" dirty="0" smtClean="0"/>
              <a:t>(Bobot 51%)</a:t>
            </a:r>
            <a:endParaRPr lang="en-US" sz="2400" dirty="0"/>
          </a:p>
          <a:p>
            <a:pPr algn="ctr" eaLnBrk="1" hangingPunct="1">
              <a:defRPr/>
            </a:pPr>
            <a:endParaRPr lang="en-US" sz="2400" dirty="0"/>
          </a:p>
        </p:txBody>
      </p:sp>
      <p:sp>
        <p:nvSpPr>
          <p:cNvPr id="3" name="Rounded Rectangle 2"/>
          <p:cNvSpPr/>
          <p:nvPr/>
        </p:nvSpPr>
        <p:spPr>
          <a:xfrm>
            <a:off x="2362200" y="1143000"/>
            <a:ext cx="1981200" cy="1066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2400" dirty="0" err="1"/>
              <a:t>Manajemen</a:t>
            </a:r>
            <a:r>
              <a:rPr lang="en-US" sz="2400" dirty="0"/>
              <a:t>  </a:t>
            </a:r>
            <a:r>
              <a:rPr lang="en-US" sz="2400" dirty="0" err="1" smtClean="0"/>
              <a:t>Jurnal</a:t>
            </a:r>
            <a:endParaRPr lang="id-ID" sz="2400" dirty="0" smtClean="0"/>
          </a:p>
          <a:p>
            <a:pPr algn="ctr" eaLnBrk="1" hangingPunct="1">
              <a:defRPr/>
            </a:pPr>
            <a:r>
              <a:rPr lang="id-ID" sz="2400" dirty="0" smtClean="0"/>
              <a:t>(Bobot 49%)</a:t>
            </a:r>
            <a:endParaRPr lang="en-US" sz="2400" dirty="0"/>
          </a:p>
        </p:txBody>
      </p:sp>
      <p:sp>
        <p:nvSpPr>
          <p:cNvPr id="4" name="Rounded Rectangle 3"/>
          <p:cNvSpPr/>
          <p:nvPr/>
        </p:nvSpPr>
        <p:spPr>
          <a:xfrm>
            <a:off x="152400" y="2971800"/>
            <a:ext cx="1828800" cy="12192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sz="2400" dirty="0" err="1"/>
              <a:t>Mekanisme</a:t>
            </a:r>
            <a:r>
              <a:rPr lang="en-US" sz="2400" dirty="0"/>
              <a:t> </a:t>
            </a:r>
          </a:p>
          <a:p>
            <a:pPr algn="ctr" eaLnBrk="1" hangingPunct="1">
              <a:defRPr/>
            </a:pPr>
            <a:r>
              <a:rPr lang="en-US" sz="2400" dirty="0" err="1"/>
              <a:t>Penilaian</a:t>
            </a:r>
            <a:endParaRPr lang="en-US" sz="2400" dirty="0"/>
          </a:p>
        </p:txBody>
      </p:sp>
      <p:sp>
        <p:nvSpPr>
          <p:cNvPr id="5" name="Rounded Rectangle 4"/>
          <p:cNvSpPr/>
          <p:nvPr/>
        </p:nvSpPr>
        <p:spPr>
          <a:xfrm>
            <a:off x="4724400" y="1143000"/>
            <a:ext cx="42672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dirty="0"/>
              <a:t>A. </a:t>
            </a:r>
            <a:r>
              <a:rPr lang="en-US" dirty="0">
                <a:solidFill>
                  <a:srgbClr val="000000"/>
                </a:solidFill>
              </a:rPr>
              <a:t>PENAMAAN TERBITAN BERKALA ILMIAH</a:t>
            </a:r>
            <a:endParaRPr lang="en-US" dirty="0"/>
          </a:p>
        </p:txBody>
      </p:sp>
      <p:sp>
        <p:nvSpPr>
          <p:cNvPr id="6" name="Rounded Rectangle 5"/>
          <p:cNvSpPr/>
          <p:nvPr/>
        </p:nvSpPr>
        <p:spPr>
          <a:xfrm>
            <a:off x="4724400" y="1828800"/>
            <a:ext cx="42672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b" hangingPunct="1">
              <a:defRPr/>
            </a:pPr>
            <a:r>
              <a:rPr lang="en-US" dirty="0">
                <a:solidFill>
                  <a:srgbClr val="000000"/>
                </a:solidFill>
              </a:rPr>
              <a:t>B. KELEMBAGAAN PENERBIT</a:t>
            </a:r>
          </a:p>
        </p:txBody>
      </p:sp>
      <p:sp>
        <p:nvSpPr>
          <p:cNvPr id="7" name="Rounded Rectangle 6"/>
          <p:cNvSpPr/>
          <p:nvPr/>
        </p:nvSpPr>
        <p:spPr>
          <a:xfrm>
            <a:off x="4724400" y="2514600"/>
            <a:ext cx="4267200" cy="533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b" hangingPunct="1">
              <a:defRPr/>
            </a:pPr>
            <a:r>
              <a:rPr lang="en-US" dirty="0">
                <a:solidFill>
                  <a:srgbClr val="000000"/>
                </a:solidFill>
              </a:rPr>
              <a:t>C. PENYUNTINGAN DAN MANAJEMEN </a:t>
            </a:r>
          </a:p>
          <a:p>
            <a:pPr eaLnBrk="1" fontAlgn="b" hangingPunct="1">
              <a:defRPr/>
            </a:pPr>
            <a:r>
              <a:rPr lang="en-US" dirty="0">
                <a:solidFill>
                  <a:srgbClr val="000000"/>
                </a:solidFill>
              </a:rPr>
              <a:t>     PENGELOLAAN TERBITAN</a:t>
            </a:r>
          </a:p>
        </p:txBody>
      </p:sp>
      <p:sp>
        <p:nvSpPr>
          <p:cNvPr id="8" name="Rounded Rectangle 7"/>
          <p:cNvSpPr/>
          <p:nvPr/>
        </p:nvSpPr>
        <p:spPr>
          <a:xfrm>
            <a:off x="4724400" y="3200400"/>
            <a:ext cx="42672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b" hangingPunct="1">
              <a:defRPr/>
            </a:pPr>
            <a:r>
              <a:rPr lang="en-US" dirty="0">
                <a:solidFill>
                  <a:srgbClr val="000000"/>
                </a:solidFill>
              </a:rPr>
              <a:t>G. KEBERKALAAN</a:t>
            </a:r>
          </a:p>
        </p:txBody>
      </p:sp>
      <p:sp>
        <p:nvSpPr>
          <p:cNvPr id="9" name="Rounded Rectangle 8"/>
          <p:cNvSpPr/>
          <p:nvPr/>
        </p:nvSpPr>
        <p:spPr>
          <a:xfrm>
            <a:off x="4724400" y="3810000"/>
            <a:ext cx="42672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b" hangingPunct="1">
              <a:defRPr/>
            </a:pPr>
            <a:r>
              <a:rPr lang="en-US" dirty="0">
                <a:solidFill>
                  <a:srgbClr val="000000"/>
                </a:solidFill>
              </a:rPr>
              <a:t>H. PENYEBARLUASAN</a:t>
            </a:r>
          </a:p>
        </p:txBody>
      </p:sp>
      <p:sp>
        <p:nvSpPr>
          <p:cNvPr id="10" name="Rounded Rectangle 9"/>
          <p:cNvSpPr/>
          <p:nvPr/>
        </p:nvSpPr>
        <p:spPr>
          <a:xfrm>
            <a:off x="4800600" y="5181600"/>
            <a:ext cx="4191000" cy="457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b" hangingPunct="1">
              <a:defRPr/>
            </a:pPr>
            <a:r>
              <a:rPr lang="en-US" dirty="0">
                <a:solidFill>
                  <a:srgbClr val="000000"/>
                </a:solidFill>
              </a:rPr>
              <a:t>D. SUBSTANSI ARTIKEL</a:t>
            </a:r>
          </a:p>
        </p:txBody>
      </p:sp>
      <p:sp>
        <p:nvSpPr>
          <p:cNvPr id="11" name="Rounded Rectangle 10"/>
          <p:cNvSpPr/>
          <p:nvPr/>
        </p:nvSpPr>
        <p:spPr>
          <a:xfrm>
            <a:off x="4800600" y="5867400"/>
            <a:ext cx="4191000" cy="457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b" hangingPunct="1">
              <a:defRPr/>
            </a:pPr>
            <a:r>
              <a:rPr lang="en-US" dirty="0">
                <a:solidFill>
                  <a:srgbClr val="000000"/>
                </a:solidFill>
              </a:rPr>
              <a:t>E. GAYA PENULISAN</a:t>
            </a:r>
          </a:p>
        </p:txBody>
      </p:sp>
      <p:sp>
        <p:nvSpPr>
          <p:cNvPr id="12" name="Rounded Rectangle 11"/>
          <p:cNvSpPr/>
          <p:nvPr/>
        </p:nvSpPr>
        <p:spPr>
          <a:xfrm>
            <a:off x="4724400" y="4419600"/>
            <a:ext cx="42672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b" hangingPunct="1">
              <a:defRPr/>
            </a:pPr>
            <a:r>
              <a:rPr lang="en-US" dirty="0">
                <a:solidFill>
                  <a:srgbClr val="000000"/>
                </a:solidFill>
              </a:rPr>
              <a:t>F. PENAMPILAN</a:t>
            </a:r>
          </a:p>
        </p:txBody>
      </p:sp>
      <p:cxnSp>
        <p:nvCxnSpPr>
          <p:cNvPr id="14" name="Straight Connector 13"/>
          <p:cNvCxnSpPr/>
          <p:nvPr/>
        </p:nvCxnSpPr>
        <p:spPr>
          <a:xfrm>
            <a:off x="1981200" y="37338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406" y="3734594"/>
            <a:ext cx="441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33600" y="15240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33600" y="5943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935288" y="3009900"/>
            <a:ext cx="3275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306888" y="5753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43400" y="17526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5" idx="1"/>
          </p:cNvCxnSpPr>
          <p:nvPr/>
        </p:nvCxnSpPr>
        <p:spPr>
          <a:xfrm>
            <a:off x="4572000" y="13716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72000" y="20574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72000" y="2817813"/>
            <a:ext cx="152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72000" y="34290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572000" y="41148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648200" y="6094413"/>
            <a:ext cx="152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648200" y="54102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72000" y="4646613"/>
            <a:ext cx="152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67200" y="5943600"/>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TBI</a:t>
            </a:r>
            <a:endParaRPr lang="id-ID" sz="3200" b="1" dirty="0">
              <a:solidFill>
                <a:schemeClr val="bg1"/>
              </a:solidFill>
              <a:latin typeface="Calibri" pitchFamily="34" charset="0"/>
            </a:endParaRPr>
          </a:p>
        </p:txBody>
      </p:sp>
      <p:sp>
        <p:nvSpPr>
          <p:cNvPr id="30" name="Rectangle 29"/>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753450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550" y="1412776"/>
            <a:ext cx="4566315" cy="156966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d-ID" sz="2400" dirty="0" smtClean="0"/>
              <a:t>Penilai Manajemen</a:t>
            </a:r>
          </a:p>
          <a:p>
            <a:r>
              <a:rPr lang="id-ID" sz="2400" dirty="0" smtClean="0"/>
              <a:t>(Parameter Manajemen+substansi)</a:t>
            </a:r>
          </a:p>
          <a:p>
            <a:r>
              <a:rPr lang="id-ID" sz="2400" dirty="0" smtClean="0"/>
              <a:t>Bobot 75</a:t>
            </a:r>
          </a:p>
          <a:p>
            <a:r>
              <a:rPr lang="id-ID" sz="2400" dirty="0"/>
              <a:t>Menilai Jurnal Secara </a:t>
            </a:r>
            <a:r>
              <a:rPr lang="id-ID" sz="2400" dirty="0" smtClean="0"/>
              <a:t>keseluruhan</a:t>
            </a:r>
            <a:endParaRPr lang="id-ID" sz="2400" dirty="0"/>
          </a:p>
        </p:txBody>
      </p:sp>
      <p:sp>
        <p:nvSpPr>
          <p:cNvPr id="3" name="TextBox 2"/>
          <p:cNvSpPr txBox="1"/>
          <p:nvPr/>
        </p:nvSpPr>
        <p:spPr>
          <a:xfrm>
            <a:off x="2614462" y="4293095"/>
            <a:ext cx="2904000" cy="156966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d-ID" sz="2400" dirty="0" smtClean="0"/>
              <a:t>Penilai Konten</a:t>
            </a:r>
          </a:p>
          <a:p>
            <a:r>
              <a:rPr lang="id-ID" sz="2400" dirty="0"/>
              <a:t>(Parameter </a:t>
            </a:r>
            <a:r>
              <a:rPr lang="id-ID" sz="2400" dirty="0" smtClean="0"/>
              <a:t>substansi)</a:t>
            </a:r>
          </a:p>
          <a:p>
            <a:r>
              <a:rPr lang="id-ID" sz="2400" dirty="0" smtClean="0"/>
              <a:t>Bobot 25</a:t>
            </a:r>
          </a:p>
          <a:p>
            <a:r>
              <a:rPr lang="id-ID" sz="2400" dirty="0" smtClean="0"/>
              <a:t>Menilai Setiap Artikel</a:t>
            </a:r>
            <a:endParaRPr lang="id-ID" sz="2400" dirty="0"/>
          </a:p>
        </p:txBody>
      </p:sp>
      <p:sp>
        <p:nvSpPr>
          <p:cNvPr id="4" name="TextBox 3"/>
          <p:cNvSpPr txBox="1"/>
          <p:nvPr/>
        </p:nvSpPr>
        <p:spPr>
          <a:xfrm>
            <a:off x="467544" y="2923203"/>
            <a:ext cx="1555234" cy="76944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d-ID" sz="4400" dirty="0" smtClean="0"/>
              <a:t>Jurnal</a:t>
            </a:r>
            <a:endParaRPr lang="id-ID" sz="4400" dirty="0"/>
          </a:p>
        </p:txBody>
      </p:sp>
      <p:sp>
        <p:nvSpPr>
          <p:cNvPr id="5" name="Rectangle 4"/>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TBI</a:t>
            </a:r>
            <a:endParaRPr lang="id-ID" sz="3200" b="1" dirty="0">
              <a:solidFill>
                <a:schemeClr val="bg1"/>
              </a:solidFill>
              <a:latin typeface="Calibri" pitchFamily="34" charset="0"/>
            </a:endParaRPr>
          </a:p>
        </p:txBody>
      </p:sp>
      <p:sp>
        <p:nvSpPr>
          <p:cNvPr id="6" name="Rectangle 5"/>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40148209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2492896"/>
            <a:ext cx="4566315" cy="156966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d-ID" sz="2400" dirty="0" smtClean="0"/>
              <a:t>Penilai Manajemen</a:t>
            </a:r>
          </a:p>
          <a:p>
            <a:r>
              <a:rPr lang="id-ID" sz="2400" dirty="0" smtClean="0"/>
              <a:t>(Parameter Manajemen+substansi)</a:t>
            </a:r>
          </a:p>
          <a:p>
            <a:r>
              <a:rPr lang="id-ID" sz="2400" dirty="0" smtClean="0"/>
              <a:t>Bobot 75</a:t>
            </a:r>
          </a:p>
          <a:p>
            <a:r>
              <a:rPr lang="id-ID" sz="2400" dirty="0" smtClean="0"/>
              <a:t>Menilai Jurnal Secara keseluruhan</a:t>
            </a:r>
            <a:endParaRPr lang="id-ID" sz="2400" dirty="0"/>
          </a:p>
        </p:txBody>
      </p:sp>
    </p:spTree>
    <p:extLst>
      <p:ext uri="{BB962C8B-B14F-4D97-AF65-F5344CB8AC3E}">
        <p14:creationId xmlns:p14="http://schemas.microsoft.com/office/powerpoint/2010/main" val="1874171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12" t="15333" r="26388" b="27440"/>
          <a:stretch/>
        </p:blipFill>
        <p:spPr bwMode="auto">
          <a:xfrm>
            <a:off x="31898" y="699980"/>
            <a:ext cx="5004000" cy="35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42" t="18982" r="13641" b="18982"/>
          <a:stretch/>
        </p:blipFill>
        <p:spPr bwMode="auto">
          <a:xfrm>
            <a:off x="3144919" y="3157344"/>
            <a:ext cx="6048672" cy="373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339" b="43619"/>
          <a:stretch/>
        </p:blipFill>
        <p:spPr bwMode="auto">
          <a:xfrm>
            <a:off x="3462211" y="699980"/>
            <a:ext cx="5757664"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Manajemen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6" name="Rectangle 5"/>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3340332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14" t="27550" r="22924" b="37937"/>
          <a:stretch/>
        </p:blipFill>
        <p:spPr bwMode="auto">
          <a:xfrm>
            <a:off x="166688" y="918771"/>
            <a:ext cx="5959107" cy="3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73" t="29757" r="13900" b="40030"/>
          <a:stretch/>
        </p:blipFill>
        <p:spPr bwMode="auto">
          <a:xfrm>
            <a:off x="3146242" y="4131746"/>
            <a:ext cx="5997758" cy="272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3200" b="1" dirty="0" smtClean="0">
                <a:solidFill>
                  <a:schemeClr val="bg1"/>
                </a:solidFill>
                <a:latin typeface="Calibri" pitchFamily="34" charset="0"/>
              </a:rPr>
              <a:t>Penilaian Manajemen TBI</a:t>
            </a:r>
            <a:endParaRPr lang="id-ID" sz="3200" b="1" dirty="0">
              <a:solidFill>
                <a:schemeClr val="bg1"/>
              </a:solidFill>
              <a:latin typeface="Calibri" pitchFamily="34" charset="0"/>
            </a:endParaRPr>
          </a:p>
        </p:txBody>
      </p:sp>
      <p:sp>
        <p:nvSpPr>
          <p:cNvPr id="5" name="Rectangle 4"/>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3188394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9388"/>
            <a:ext cx="4332816"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8025" y="3789363"/>
            <a:ext cx="5114925"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316"/>
            <a:ext cx="2005013"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id-ID" dirty="0"/>
              <a:t>Paradigma Lama </a:t>
            </a:r>
          </a:p>
          <a:p>
            <a:pPr>
              <a:defRPr/>
            </a:pPr>
            <a:r>
              <a:rPr lang="id-ID" dirty="0"/>
              <a:t>Akreditasi Cetak</a:t>
            </a:r>
          </a:p>
        </p:txBody>
      </p:sp>
      <p:sp>
        <p:nvSpPr>
          <p:cNvPr id="8" name="TextBox 7"/>
          <p:cNvSpPr txBox="1"/>
          <p:nvPr/>
        </p:nvSpPr>
        <p:spPr>
          <a:xfrm>
            <a:off x="7010400" y="6096000"/>
            <a:ext cx="2110386" cy="64633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id-ID" dirty="0"/>
              <a:t>Paradigma Baru</a:t>
            </a:r>
          </a:p>
          <a:p>
            <a:pPr>
              <a:defRPr/>
            </a:pPr>
            <a:r>
              <a:rPr lang="id-ID" dirty="0"/>
              <a:t>Akreditasi </a:t>
            </a:r>
            <a:r>
              <a:rPr lang="en-US" dirty="0" err="1" smtClean="0"/>
              <a:t>elektronik</a:t>
            </a:r>
            <a:endParaRPr lang="id-ID"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813" y="179388"/>
            <a:ext cx="4267200" cy="3249612"/>
          </a:xfrm>
          <a:prstGeom prst="rect">
            <a:avLst/>
          </a:prstGeom>
        </p:spPr>
      </p:pic>
      <p:sp>
        <p:nvSpPr>
          <p:cNvPr id="3" name="Right Arrow 2"/>
          <p:cNvSpPr/>
          <p:nvPr/>
        </p:nvSpPr>
        <p:spPr>
          <a:xfrm rot="5400000">
            <a:off x="3905220" y="2820286"/>
            <a:ext cx="1295400" cy="121920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8759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15" t="15068" r="15669" b="36298"/>
          <a:stretch/>
        </p:blipFill>
        <p:spPr bwMode="auto">
          <a:xfrm>
            <a:off x="741599" y="855920"/>
            <a:ext cx="7573451" cy="325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939" t="17615" r="28539" b="39337"/>
          <a:stretch/>
        </p:blipFill>
        <p:spPr bwMode="auto">
          <a:xfrm>
            <a:off x="768180" y="4038600"/>
            <a:ext cx="5638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Manajemen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5" name="Rectangle 4"/>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2146400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30" t="14908" r="34634" b="12569"/>
          <a:stretch/>
        </p:blipFill>
        <p:spPr bwMode="auto">
          <a:xfrm>
            <a:off x="15949" y="2097752"/>
            <a:ext cx="4767576"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72" t="19019" r="39419" b="5541"/>
          <a:stretch/>
        </p:blipFill>
        <p:spPr bwMode="auto">
          <a:xfrm>
            <a:off x="5148064" y="1904941"/>
            <a:ext cx="4007412" cy="4534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Manajemen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5" name="Rectangle 4"/>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3308072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90" t="16022" r="13190" b="5776"/>
          <a:stretch/>
        </p:blipFill>
        <p:spPr bwMode="auto">
          <a:xfrm>
            <a:off x="171624" y="802758"/>
            <a:ext cx="4539566" cy="313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828" t="15669" r="14422" b="25466"/>
          <a:stretch/>
        </p:blipFill>
        <p:spPr bwMode="auto">
          <a:xfrm>
            <a:off x="3275856" y="3645024"/>
            <a:ext cx="5760000"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Manajemen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5" name="Rectangle 4"/>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40452765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01" t="19017" r="45546" b="24575"/>
          <a:stretch/>
        </p:blipFill>
        <p:spPr bwMode="auto">
          <a:xfrm>
            <a:off x="-23037" y="609600"/>
            <a:ext cx="5724128" cy="3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43" t="16727" r="16123" b="33830"/>
          <a:stretch/>
        </p:blipFill>
        <p:spPr bwMode="auto">
          <a:xfrm>
            <a:off x="3124200" y="3661207"/>
            <a:ext cx="5922005" cy="311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Manajemen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5" name="Rectangle 4"/>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11464577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276872"/>
            <a:ext cx="2904000" cy="120032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d-ID" sz="2400" dirty="0" smtClean="0"/>
              <a:t>Penilai Substansi</a:t>
            </a:r>
          </a:p>
          <a:p>
            <a:r>
              <a:rPr lang="id-ID" sz="2400" dirty="0"/>
              <a:t>(Parameter </a:t>
            </a:r>
            <a:r>
              <a:rPr lang="id-ID" sz="2400" dirty="0" smtClean="0"/>
              <a:t>substansi)</a:t>
            </a:r>
          </a:p>
          <a:p>
            <a:r>
              <a:rPr lang="id-ID" sz="2400" dirty="0" smtClean="0"/>
              <a:t>Bobot 25</a:t>
            </a:r>
            <a:endParaRPr lang="id-ID" sz="2400" dirty="0"/>
          </a:p>
        </p:txBody>
      </p:sp>
    </p:spTree>
    <p:extLst>
      <p:ext uri="{BB962C8B-B14F-4D97-AF65-F5344CB8AC3E}">
        <p14:creationId xmlns:p14="http://schemas.microsoft.com/office/powerpoint/2010/main" val="2004101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5 at 10.32.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8906069" cy="5562599"/>
          </a:xfrm>
          <a:prstGeom prst="rect">
            <a:avLst/>
          </a:prstGeom>
          <a:ln>
            <a:solidFill>
              <a:schemeClr val="tx1"/>
            </a:solidFill>
          </a:ln>
        </p:spPr>
      </p:pic>
      <p:sp>
        <p:nvSpPr>
          <p:cNvPr id="3" name="Rectangle 2"/>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Konten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4" name="Rectangle 3"/>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13094434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5 at 10.3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005760" cy="5500821"/>
          </a:xfrm>
          <a:prstGeom prst="rect">
            <a:avLst/>
          </a:prstGeom>
          <a:ln>
            <a:solidFill>
              <a:schemeClr val="tx1"/>
            </a:solidFill>
          </a:ln>
        </p:spPr>
      </p:pic>
      <p:sp>
        <p:nvSpPr>
          <p:cNvPr id="4" name="Rectangle 3"/>
          <p:cNvSpPr/>
          <p:nvPr/>
        </p:nvSpPr>
        <p:spPr>
          <a:xfrm>
            <a:off x="2743200" y="2175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Penilaian</a:t>
            </a:r>
            <a:r>
              <a:rPr lang="en-US" sz="3200" b="1" dirty="0" smtClean="0">
                <a:solidFill>
                  <a:schemeClr val="bg1"/>
                </a:solidFill>
                <a:latin typeface="Calibri" pitchFamily="34" charset="0"/>
              </a:rPr>
              <a:t> </a:t>
            </a:r>
            <a:r>
              <a:rPr lang="id-ID" sz="3200" b="1" dirty="0" smtClean="0">
                <a:solidFill>
                  <a:schemeClr val="bg1"/>
                </a:solidFill>
                <a:latin typeface="Calibri" pitchFamily="34" charset="0"/>
              </a:rPr>
              <a:t> Konten </a:t>
            </a:r>
            <a:r>
              <a:rPr lang="en-US" sz="3200" b="1" dirty="0" smtClean="0">
                <a:solidFill>
                  <a:schemeClr val="bg1"/>
                </a:solidFill>
                <a:latin typeface="Calibri" pitchFamily="34" charset="0"/>
              </a:rPr>
              <a:t>TBI</a:t>
            </a:r>
            <a:endParaRPr lang="id-ID" sz="3200" b="1" dirty="0">
              <a:solidFill>
                <a:schemeClr val="bg1"/>
              </a:solidFill>
              <a:latin typeface="Calibri" pitchFamily="34" charset="0"/>
            </a:endParaRPr>
          </a:p>
        </p:txBody>
      </p:sp>
      <p:sp>
        <p:nvSpPr>
          <p:cNvPr id="5" name="Rectangle 4"/>
          <p:cNvSpPr/>
          <p:nvPr/>
        </p:nvSpPr>
        <p:spPr>
          <a:xfrm>
            <a:off x="0" y="2175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itchFamily="34" charset="0"/>
              </a:rPr>
              <a:t>Komponen</a:t>
            </a:r>
            <a:endParaRPr lang="id-ID" sz="3200" b="1" dirty="0">
              <a:latin typeface="Calibri" pitchFamily="34" charset="0"/>
            </a:endParaRPr>
          </a:p>
        </p:txBody>
      </p:sp>
    </p:spTree>
    <p:extLst>
      <p:ext uri="{BB962C8B-B14F-4D97-AF65-F5344CB8AC3E}">
        <p14:creationId xmlns:p14="http://schemas.microsoft.com/office/powerpoint/2010/main" val="9291963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828925"/>
            <a:ext cx="8153400" cy="23082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hangingPunct="1">
              <a:defRPr/>
            </a:pPr>
            <a:endParaRPr lang="en-US" sz="4800" b="1" dirty="0"/>
          </a:p>
          <a:p>
            <a:pPr eaLnBrk="1" hangingPunct="1">
              <a:defRPr/>
            </a:pPr>
            <a:r>
              <a:rPr lang="en-US" sz="4800" b="1" dirty="0"/>
              <a:t>MANAJEMEN JURNAL</a:t>
            </a:r>
            <a:r>
              <a:rPr lang="en-US" sz="4800" dirty="0"/>
              <a:t/>
            </a:r>
            <a:br>
              <a:rPr lang="en-US" sz="4800" dirty="0"/>
            </a:br>
            <a:endParaRPr lang="en-US" sz="4800" dirty="0"/>
          </a:p>
        </p:txBody>
      </p:sp>
    </p:spTree>
    <p:extLst>
      <p:ext uri="{BB962C8B-B14F-4D97-AF65-F5344CB8AC3E}">
        <p14:creationId xmlns:p14="http://schemas.microsoft.com/office/powerpoint/2010/main" val="22133635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381000"/>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Terbitan</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Berkala</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Ilmiah</a:t>
            </a:r>
            <a:endParaRPr lang="id-ID" sz="3200" b="1" dirty="0">
              <a:solidFill>
                <a:schemeClr val="bg1"/>
              </a:solidFill>
              <a:latin typeface="Calibri" pitchFamily="34" charset="0"/>
            </a:endParaRPr>
          </a:p>
        </p:txBody>
      </p:sp>
      <p:sp>
        <p:nvSpPr>
          <p:cNvPr id="5" name="Rectangle 4"/>
          <p:cNvSpPr/>
          <p:nvPr/>
        </p:nvSpPr>
        <p:spPr>
          <a:xfrm>
            <a:off x="0" y="381000"/>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libri" pitchFamily="34" charset="0"/>
              </a:rPr>
              <a:t>PENAMAAN</a:t>
            </a:r>
            <a:endParaRPr lang="id-ID" sz="3200" b="1" dirty="0">
              <a:latin typeface="Calibri" pitchFamily="34" charset="0"/>
            </a:endParaRPr>
          </a:p>
        </p:txBody>
      </p:sp>
      <p:pic>
        <p:nvPicPr>
          <p:cNvPr id="6" name="Picture 5"/>
          <p:cNvPicPr>
            <a:picLocks noChangeAspect="1"/>
          </p:cNvPicPr>
          <p:nvPr/>
        </p:nvPicPr>
        <p:blipFill rotWithShape="1">
          <a:blip r:embed="rId2"/>
          <a:srcRect l="1322" r="2277" b="2750"/>
          <a:stretch/>
        </p:blipFill>
        <p:spPr>
          <a:xfrm>
            <a:off x="685800" y="1798574"/>
            <a:ext cx="7696200" cy="376402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40308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30615825"/>
              </p:ext>
            </p:extLst>
          </p:nvPr>
        </p:nvGraphicFramePr>
        <p:xfrm>
          <a:off x="152400" y="1143000"/>
          <a:ext cx="8839200" cy="5455920"/>
        </p:xfrm>
        <a:graphic>
          <a:graphicData uri="http://schemas.openxmlformats.org/drawingml/2006/table">
            <a:tbl>
              <a:tblPr firstRow="1" bandRow="1">
                <a:tableStyleId>{5C22544A-7EE6-4342-B048-85BDC9FD1C3A}</a:tableStyleId>
              </a:tblPr>
              <a:tblGrid>
                <a:gridCol w="410392"/>
                <a:gridCol w="2327414"/>
                <a:gridCol w="782230"/>
                <a:gridCol w="1951850"/>
                <a:gridCol w="1683657"/>
                <a:gridCol w="1683657"/>
              </a:tblGrid>
              <a:tr h="457200">
                <a:tc>
                  <a:txBody>
                    <a:bodyPr/>
                    <a:lstStyle/>
                    <a:p>
                      <a:endParaRPr lang="id-ID" dirty="0"/>
                    </a:p>
                  </a:txBody>
                  <a:tcPr/>
                </a:tc>
                <a:tc>
                  <a:txBody>
                    <a:bodyPr/>
                    <a:lstStyle/>
                    <a:p>
                      <a:r>
                        <a:rPr lang="id-ID" dirty="0" smtClean="0"/>
                        <a:t>Indikator</a:t>
                      </a:r>
                      <a:endParaRPr lang="id-ID" dirty="0"/>
                    </a:p>
                  </a:txBody>
                  <a:tcPr/>
                </a:tc>
                <a:tc>
                  <a:txBody>
                    <a:bodyPr/>
                    <a:lstStyle/>
                    <a:p>
                      <a:r>
                        <a:rPr lang="id-ID" dirty="0" smtClean="0"/>
                        <a:t>Nilai</a:t>
                      </a:r>
                      <a:endParaRPr lang="id-ID" dirty="0"/>
                    </a:p>
                  </a:txBody>
                  <a:tcPr/>
                </a:tc>
                <a:tc>
                  <a:txBody>
                    <a:bodyPr/>
                    <a:lstStyle/>
                    <a:p>
                      <a:r>
                        <a:rPr lang="id-ID" dirty="0" smtClean="0"/>
                        <a:t>Contoh 1</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dirty="0" smtClean="0"/>
                        <a:t>Contoh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dirty="0" smtClean="0"/>
                        <a:t>Contoh 3</a:t>
                      </a:r>
                    </a:p>
                  </a:txBody>
                  <a:tcPr/>
                </a:tc>
              </a:tr>
              <a:tr h="370840">
                <a:tc>
                  <a:txBody>
                    <a:bodyPr/>
                    <a:lstStyle/>
                    <a:p>
                      <a:r>
                        <a:rPr lang="id-ID" dirty="0" smtClean="0"/>
                        <a:t>a</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b="0" i="0" u="none" strike="noStrike" kern="1200" baseline="0" dirty="0" smtClean="0">
                          <a:solidFill>
                            <a:schemeClr val="dk1"/>
                          </a:solidFill>
                          <a:latin typeface="+mn-lt"/>
                          <a:ea typeface="+mn-ea"/>
                          <a:cs typeface="+mn-cs"/>
                        </a:rPr>
                        <a:t>Spesifik sehingga mencerminkan superspesialisasi atau spesialisasi disiplin ilmu tertentu 	</a:t>
                      </a:r>
                    </a:p>
                  </a:txBody>
                  <a:tcPr/>
                </a:tc>
                <a:tc>
                  <a:txBody>
                    <a:bodyPr/>
                    <a:lstStyle/>
                    <a:p>
                      <a:r>
                        <a:rPr lang="id-ID" dirty="0" smtClean="0"/>
                        <a:t>3</a:t>
                      </a:r>
                      <a:endParaRPr lang="id-ID" dirty="0"/>
                    </a:p>
                  </a:txBody>
                  <a:tcPr/>
                </a:tc>
                <a:tc>
                  <a:txBody>
                    <a:bodyPr/>
                    <a:lstStyle/>
                    <a:p>
                      <a:r>
                        <a:rPr lang="id-ID" dirty="0" smtClean="0"/>
                        <a:t>Atom Journal</a:t>
                      </a:r>
                      <a:endParaRPr lang="id-ID" dirty="0"/>
                    </a:p>
                  </a:txBody>
                  <a:tcPr/>
                </a:tc>
                <a:tc>
                  <a:txBody>
                    <a:bodyPr/>
                    <a:lstStyle/>
                    <a:p>
                      <a:r>
                        <a:rPr lang="id-ID" dirty="0" smtClean="0"/>
                        <a:t>Jurnal</a:t>
                      </a:r>
                      <a:r>
                        <a:rPr lang="id-ID" baseline="0" dirty="0" smtClean="0"/>
                        <a:t> Plastik Rekonstruksi</a:t>
                      </a:r>
                      <a:endParaRPr lang="id-ID" dirty="0"/>
                    </a:p>
                  </a:txBody>
                  <a:tcPr/>
                </a:tc>
                <a:tc>
                  <a:txBody>
                    <a:bodyPr/>
                    <a:lstStyle/>
                    <a:p>
                      <a:r>
                        <a:rPr lang="id-ID" dirty="0" smtClean="0"/>
                        <a:t>Musikologi:</a:t>
                      </a:r>
                      <a:r>
                        <a:rPr lang="id-ID" baseline="0" dirty="0" smtClean="0"/>
                        <a:t> Jurnal Penciptaan dan Pengkajian</a:t>
                      </a:r>
                      <a:endParaRPr lang="id-ID" dirty="0"/>
                    </a:p>
                  </a:txBody>
                  <a:tcPr/>
                </a:tc>
              </a:tr>
              <a:tr h="833120">
                <a:tc>
                  <a:txBody>
                    <a:bodyPr/>
                    <a:lstStyle/>
                    <a:p>
                      <a:r>
                        <a:rPr lang="id-ID" dirty="0" smtClean="0"/>
                        <a:t>b</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b="0" i="0" u="none" strike="noStrike" kern="1200" baseline="0" dirty="0" smtClean="0">
                          <a:solidFill>
                            <a:schemeClr val="dk1"/>
                          </a:solidFill>
                          <a:latin typeface="+mn-lt"/>
                          <a:ea typeface="+mn-ea"/>
                          <a:cs typeface="+mn-cs"/>
                        </a:rPr>
                        <a:t>Cukup spesifik tetapi meluas mencakup bidang ilmu 	</a:t>
                      </a:r>
                    </a:p>
                  </a:txBody>
                  <a:tcPr/>
                </a:tc>
                <a:tc>
                  <a:txBody>
                    <a:bodyPr/>
                    <a:lstStyle/>
                    <a:p>
                      <a:r>
                        <a:rPr lang="id-ID" dirty="0" smtClean="0"/>
                        <a:t>2</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Mechatronics, Electrical Power, and Vehicular Technology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b="0" dirty="0" smtClean="0"/>
                        <a:t>Keteknikan Pertanian</a:t>
                      </a:r>
                      <a:endParaRPr lang="en-US"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 Journal </a:t>
                      </a:r>
                      <a:r>
                        <a:rPr lang="en-US" b="0" dirty="0" err="1" smtClean="0"/>
                        <a:t>Sensi</a:t>
                      </a:r>
                      <a:r>
                        <a:rPr lang="en-US" b="0" dirty="0" smtClean="0"/>
                        <a:t>: Strategic of Education in Information System</a:t>
                      </a:r>
                    </a:p>
                  </a:txBody>
                  <a:tcPr/>
                </a:tc>
              </a:tr>
              <a:tr h="370840">
                <a:tc>
                  <a:txBody>
                    <a:bodyPr/>
                    <a:lstStyle/>
                    <a:p>
                      <a:r>
                        <a:rPr lang="id-ID" dirty="0" smtClean="0"/>
                        <a:t>c</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b="0" i="0" u="none" strike="noStrike" kern="1200" baseline="0" dirty="0" smtClean="0">
                          <a:solidFill>
                            <a:schemeClr val="dk1"/>
                          </a:solidFill>
                          <a:latin typeface="+mn-lt"/>
                          <a:ea typeface="+mn-ea"/>
                          <a:cs typeface="+mn-cs"/>
                        </a:rPr>
                        <a:t>Kurang spesifik dan bersifat umum 	</a:t>
                      </a:r>
                    </a:p>
                  </a:txBody>
                  <a:tcPr/>
                </a:tc>
                <a:tc>
                  <a:txBody>
                    <a:bodyPr/>
                    <a:lstStyle/>
                    <a:p>
                      <a:r>
                        <a:rPr lang="id-ID" dirty="0" smtClean="0"/>
                        <a:t>1</a:t>
                      </a:r>
                      <a:endParaRPr lang="id-ID" dirty="0"/>
                    </a:p>
                  </a:txBody>
                  <a:tcPr/>
                </a:tc>
                <a:tc>
                  <a:txBody>
                    <a:bodyPr/>
                    <a:lstStyle/>
                    <a:p>
                      <a:r>
                        <a:rPr lang="id-ID" dirty="0" smtClean="0"/>
                        <a:t>Medical Journal of Indonesia</a:t>
                      </a:r>
                      <a:endParaRPr lang="id-ID" dirty="0"/>
                    </a:p>
                  </a:txBody>
                  <a:tcPr/>
                </a:tc>
                <a:tc>
                  <a:txBody>
                    <a:bodyPr/>
                    <a:lstStyle/>
                    <a:p>
                      <a:r>
                        <a:rPr lang="id-ID" dirty="0" smtClean="0"/>
                        <a:t>International Journal of Technology</a:t>
                      </a:r>
                      <a:endParaRPr lang="id-ID" dirty="0"/>
                    </a:p>
                  </a:txBody>
                  <a:tcPr/>
                </a:tc>
                <a:tc>
                  <a:txBody>
                    <a:bodyPr/>
                    <a:lstStyle/>
                    <a:p>
                      <a:r>
                        <a:rPr lang="id-ID" sz="1800" u="none" strike="noStrike" kern="1200" dirty="0" smtClean="0">
                          <a:solidFill>
                            <a:schemeClr val="dk1"/>
                          </a:solidFill>
                          <a:effectLst/>
                          <a:latin typeface="+mn-lt"/>
                          <a:ea typeface="+mn-ea"/>
                          <a:cs typeface="+mn-cs"/>
                        </a:rPr>
                        <a:t>Pharmaciana: Jurnal Kefarmasian</a:t>
                      </a:r>
                      <a:endParaRPr lang="id-ID" dirty="0"/>
                    </a:p>
                  </a:txBody>
                  <a:tcPr/>
                </a:tc>
              </a:tr>
              <a:tr h="370840">
                <a:tc>
                  <a:txBody>
                    <a:bodyPr/>
                    <a:lstStyle/>
                    <a:p>
                      <a:r>
                        <a:rPr lang="id-ID" dirty="0" smtClean="0"/>
                        <a:t>d</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b="0" i="0" u="none" strike="noStrike" kern="1200" baseline="0" dirty="0" smtClean="0">
                          <a:solidFill>
                            <a:schemeClr val="dk1"/>
                          </a:solidFill>
                          <a:latin typeface="+mn-lt"/>
                          <a:ea typeface="+mn-ea"/>
                          <a:cs typeface="+mn-cs"/>
                        </a:rPr>
                        <a:t>Tidak spesifik dan/atau memakai nama lembaga/lokasi lokal </a:t>
                      </a:r>
                    </a:p>
                  </a:txBody>
                  <a:tcPr/>
                </a:tc>
                <a:tc>
                  <a:txBody>
                    <a:bodyPr/>
                    <a:lstStyle/>
                    <a:p>
                      <a:r>
                        <a:rPr lang="id-ID" dirty="0" smtClean="0"/>
                        <a:t>0</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dirty="0" smtClean="0"/>
                        <a:t>Jurnal Pendidikan PGRI Kabupaten Subang</a:t>
                      </a:r>
                    </a:p>
                  </a:txBody>
                  <a:tcPr/>
                </a:tc>
                <a:tc>
                  <a:txBody>
                    <a:bodyPr/>
                    <a:lstStyle/>
                    <a:p>
                      <a:r>
                        <a:rPr lang="id-ID" sz="1400" dirty="0" smtClean="0"/>
                        <a:t>Tunas Siliwangi : Jurnal Program Studi Pendidikan Guru PAUD STKIP Siliwangi Bandung</a:t>
                      </a:r>
                      <a:endParaRPr lang="id-ID" sz="1400" dirty="0"/>
                    </a:p>
                  </a:txBody>
                  <a:tcPr/>
                </a:tc>
                <a:tc>
                  <a:txBody>
                    <a:bodyPr/>
                    <a:lstStyle/>
                    <a:p>
                      <a:r>
                        <a:rPr lang="id-ID" sz="1400" dirty="0" smtClean="0"/>
                        <a:t>Jurnal Efata : Jurnal Teologia dan Pelayanan STT Iman Jakarta</a:t>
                      </a:r>
                      <a:endParaRPr lang="id-ID" sz="1400" dirty="0"/>
                    </a:p>
                  </a:txBody>
                  <a:tcPr/>
                </a:tc>
              </a:tr>
            </a:tbl>
          </a:graphicData>
        </a:graphic>
      </p:graphicFrame>
      <p:sp>
        <p:nvSpPr>
          <p:cNvPr id="3" name="Rectangle 2"/>
          <p:cNvSpPr/>
          <p:nvPr/>
        </p:nvSpPr>
        <p:spPr>
          <a:xfrm>
            <a:off x="2743200" y="381000"/>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Terbitan</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Berkala</a:t>
            </a:r>
            <a:r>
              <a:rPr lang="en-US" sz="3200" b="1" dirty="0" smtClean="0">
                <a:solidFill>
                  <a:schemeClr val="bg1"/>
                </a:solidFill>
                <a:latin typeface="Calibri" pitchFamily="34" charset="0"/>
              </a:rPr>
              <a:t> </a:t>
            </a:r>
            <a:r>
              <a:rPr lang="en-US" sz="3200" b="1" dirty="0" err="1" smtClean="0">
                <a:solidFill>
                  <a:schemeClr val="bg1"/>
                </a:solidFill>
                <a:latin typeface="Calibri" pitchFamily="34" charset="0"/>
              </a:rPr>
              <a:t>Ilmiah</a:t>
            </a:r>
            <a:endParaRPr lang="id-ID" sz="3200" b="1" dirty="0">
              <a:solidFill>
                <a:schemeClr val="bg1"/>
              </a:solidFill>
              <a:latin typeface="Calibri" pitchFamily="34" charset="0"/>
            </a:endParaRPr>
          </a:p>
        </p:txBody>
      </p:sp>
      <p:sp>
        <p:nvSpPr>
          <p:cNvPr id="4" name="Rectangle 3"/>
          <p:cNvSpPr/>
          <p:nvPr/>
        </p:nvSpPr>
        <p:spPr>
          <a:xfrm>
            <a:off x="0" y="381000"/>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libri" pitchFamily="34" charset="0"/>
              </a:rPr>
              <a:t>PENAMAAN</a:t>
            </a:r>
            <a:endParaRPr lang="id-ID" sz="3200" b="1" dirty="0">
              <a:latin typeface="Calibri" pitchFamily="34" charset="0"/>
            </a:endParaRPr>
          </a:p>
        </p:txBody>
      </p:sp>
    </p:spTree>
    <p:extLst>
      <p:ext uri="{BB962C8B-B14F-4D97-AF65-F5344CB8AC3E}">
        <p14:creationId xmlns:p14="http://schemas.microsoft.com/office/powerpoint/2010/main" val="2186754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7504" y="2677383"/>
            <a:ext cx="2631508" cy="1349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Permasalahan </a:t>
            </a:r>
          </a:p>
          <a:p>
            <a:pPr algn="ctr"/>
            <a:r>
              <a:rPr lang="id-ID" dirty="0" smtClean="0"/>
              <a:t>Pengelolaan E-Journal</a:t>
            </a:r>
            <a:endParaRPr lang="id-ID" dirty="0"/>
          </a:p>
        </p:txBody>
      </p:sp>
      <p:grpSp>
        <p:nvGrpSpPr>
          <p:cNvPr id="121" name="Group 120"/>
          <p:cNvGrpSpPr/>
          <p:nvPr/>
        </p:nvGrpSpPr>
        <p:grpSpPr>
          <a:xfrm>
            <a:off x="107504" y="3966372"/>
            <a:ext cx="6487298" cy="2831049"/>
            <a:chOff x="107504" y="4026951"/>
            <a:chExt cx="6487298" cy="2831049"/>
          </a:xfrm>
        </p:grpSpPr>
        <p:sp>
          <p:nvSpPr>
            <p:cNvPr id="8" name="Oval 7"/>
            <p:cNvSpPr/>
            <p:nvPr/>
          </p:nvSpPr>
          <p:spPr>
            <a:xfrm>
              <a:off x="107504" y="4868782"/>
              <a:ext cx="2948677" cy="122236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d-ID" sz="2400" dirty="0" smtClean="0"/>
                <a:t>Kelembagaaan</a:t>
              </a:r>
              <a:endParaRPr lang="id-ID" sz="2400" dirty="0"/>
            </a:p>
          </p:txBody>
        </p:sp>
        <p:sp>
          <p:nvSpPr>
            <p:cNvPr id="21" name="Oval 20"/>
            <p:cNvSpPr/>
            <p:nvPr/>
          </p:nvSpPr>
          <p:spPr>
            <a:xfrm>
              <a:off x="3157772" y="4323808"/>
              <a:ext cx="1551806" cy="70721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d-ID" dirty="0" smtClean="0"/>
                <a:t>SDM</a:t>
              </a:r>
              <a:endParaRPr lang="id-ID" dirty="0"/>
            </a:p>
          </p:txBody>
        </p:sp>
        <p:sp>
          <p:nvSpPr>
            <p:cNvPr id="22" name="Oval 21"/>
            <p:cNvSpPr/>
            <p:nvPr/>
          </p:nvSpPr>
          <p:spPr>
            <a:xfrm>
              <a:off x="3096346" y="6016169"/>
              <a:ext cx="1885225" cy="8418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d-ID" dirty="0" smtClean="0"/>
                <a:t>Regulasi</a:t>
              </a:r>
              <a:endParaRPr lang="id-ID" dirty="0"/>
            </a:p>
          </p:txBody>
        </p:sp>
        <p:sp>
          <p:nvSpPr>
            <p:cNvPr id="32" name="Oval 31"/>
            <p:cNvSpPr/>
            <p:nvPr/>
          </p:nvSpPr>
          <p:spPr>
            <a:xfrm>
              <a:off x="4709577" y="5059046"/>
              <a:ext cx="1885225" cy="8418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d-ID" dirty="0" smtClean="0"/>
                <a:t>Pendanaan</a:t>
              </a:r>
              <a:endParaRPr lang="id-ID" dirty="0"/>
            </a:p>
          </p:txBody>
        </p:sp>
        <p:cxnSp>
          <p:nvCxnSpPr>
            <p:cNvPr id="45" name="Straight Arrow Connector 44"/>
            <p:cNvCxnSpPr>
              <a:stCxn id="3" idx="4"/>
            </p:cNvCxnSpPr>
            <p:nvPr/>
          </p:nvCxnSpPr>
          <p:spPr>
            <a:xfrm>
              <a:off x="1423258" y="4026951"/>
              <a:ext cx="0" cy="84183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2" name="Elbow Connector 101"/>
            <p:cNvCxnSpPr>
              <a:stCxn id="8" idx="0"/>
              <a:endCxn id="21" idx="2"/>
            </p:cNvCxnSpPr>
            <p:nvPr/>
          </p:nvCxnSpPr>
          <p:spPr>
            <a:xfrm rot="5400000" flipH="1" flipV="1">
              <a:off x="2274124" y="3985135"/>
              <a:ext cx="191367" cy="157592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 idx="4"/>
              <a:endCxn id="22" idx="2"/>
            </p:cNvCxnSpPr>
            <p:nvPr/>
          </p:nvCxnSpPr>
          <p:spPr>
            <a:xfrm rot="16200000" flipH="1">
              <a:off x="2166123" y="5506861"/>
              <a:ext cx="345943" cy="151450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8" idx="6"/>
            </p:cNvCxnSpPr>
            <p:nvPr/>
          </p:nvCxnSpPr>
          <p:spPr>
            <a:xfrm>
              <a:off x="3056181" y="5479962"/>
              <a:ext cx="16533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a:stCxn id="3" idx="0"/>
            <a:endCxn id="10" idx="4"/>
          </p:cNvCxnSpPr>
          <p:nvPr/>
        </p:nvCxnSpPr>
        <p:spPr>
          <a:xfrm flipV="1">
            <a:off x="1423258" y="1298357"/>
            <a:ext cx="0" cy="137902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52" name="Group 51"/>
          <p:cNvGrpSpPr/>
          <p:nvPr/>
        </p:nvGrpSpPr>
        <p:grpSpPr>
          <a:xfrm>
            <a:off x="2739012" y="2120032"/>
            <a:ext cx="6437950" cy="2850410"/>
            <a:chOff x="2739012" y="2120032"/>
            <a:chExt cx="6437950" cy="2850410"/>
          </a:xfrm>
        </p:grpSpPr>
        <p:sp>
          <p:nvSpPr>
            <p:cNvPr id="9" name="Oval 8"/>
            <p:cNvSpPr/>
            <p:nvPr/>
          </p:nvSpPr>
          <p:spPr>
            <a:xfrm>
              <a:off x="3200406" y="2928662"/>
              <a:ext cx="2688368" cy="847009"/>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id-ID" sz="2400" dirty="0" smtClean="0"/>
                <a:t>Infrastruktur</a:t>
              </a:r>
              <a:endParaRPr lang="id-ID" sz="2400" dirty="0"/>
            </a:p>
          </p:txBody>
        </p:sp>
        <p:sp>
          <p:nvSpPr>
            <p:cNvPr id="12" name="Oval 11"/>
            <p:cNvSpPr/>
            <p:nvPr/>
          </p:nvSpPr>
          <p:spPr>
            <a:xfrm>
              <a:off x="6620551" y="2120032"/>
              <a:ext cx="2556411" cy="119299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id-ID" dirty="0"/>
                <a:t>(Software)</a:t>
              </a:r>
            </a:p>
            <a:p>
              <a:pPr algn="ctr"/>
              <a:r>
                <a:rPr lang="id-ID" dirty="0" smtClean="0"/>
                <a:t>Open Journal System</a:t>
              </a:r>
              <a:endParaRPr lang="id-ID" dirty="0"/>
            </a:p>
          </p:txBody>
        </p:sp>
        <p:sp>
          <p:nvSpPr>
            <p:cNvPr id="13" name="Oval 12"/>
            <p:cNvSpPr/>
            <p:nvPr/>
          </p:nvSpPr>
          <p:spPr>
            <a:xfrm>
              <a:off x="5888774" y="3284984"/>
              <a:ext cx="1885225" cy="84183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id-ID" dirty="0"/>
                <a:t>(Hardware)</a:t>
              </a:r>
            </a:p>
            <a:p>
              <a:pPr algn="ctr"/>
              <a:r>
                <a:rPr lang="id-ID" dirty="0" smtClean="0"/>
                <a:t>Hosting/ Server</a:t>
              </a:r>
              <a:endParaRPr lang="id-ID" dirty="0"/>
            </a:p>
          </p:txBody>
        </p:sp>
        <p:cxnSp>
          <p:nvCxnSpPr>
            <p:cNvPr id="40" name="Straight Arrow Connector 39"/>
            <p:cNvCxnSpPr>
              <a:stCxn id="3" idx="6"/>
              <a:endCxn id="9" idx="2"/>
            </p:cNvCxnSpPr>
            <p:nvPr/>
          </p:nvCxnSpPr>
          <p:spPr>
            <a:xfrm>
              <a:off x="2739012" y="3352167"/>
              <a:ext cx="461394"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86" name="Elbow Connector 85"/>
            <p:cNvCxnSpPr>
              <a:stCxn id="9" idx="0"/>
              <a:endCxn id="12" idx="2"/>
            </p:cNvCxnSpPr>
            <p:nvPr/>
          </p:nvCxnSpPr>
          <p:spPr>
            <a:xfrm rot="5400000" flipH="1" flipV="1">
              <a:off x="5476503" y="1784615"/>
              <a:ext cx="212135" cy="207596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956143" y="4128611"/>
              <a:ext cx="1885225" cy="84183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id-ID" dirty="0" smtClean="0"/>
                <a:t>Backup/ Miroring</a:t>
              </a:r>
              <a:endParaRPr lang="id-ID" dirty="0"/>
            </a:p>
          </p:txBody>
        </p:sp>
        <p:cxnSp>
          <p:nvCxnSpPr>
            <p:cNvPr id="15" name="Elbow Connector 14"/>
            <p:cNvCxnSpPr>
              <a:endCxn id="30" idx="2"/>
            </p:cNvCxnSpPr>
            <p:nvPr/>
          </p:nvCxnSpPr>
          <p:spPr>
            <a:xfrm>
              <a:off x="5042996" y="3755816"/>
              <a:ext cx="1913147" cy="793711"/>
            </a:xfrm>
            <a:prstGeom prst="bentConnector3">
              <a:avLst>
                <a:gd name="adj1" fmla="val -66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9" idx="5"/>
              <a:endCxn id="13" idx="3"/>
            </p:cNvCxnSpPr>
            <p:nvPr/>
          </p:nvCxnSpPr>
          <p:spPr>
            <a:xfrm rot="16200000" flipH="1">
              <a:off x="5654014" y="3492686"/>
              <a:ext cx="351903" cy="669787"/>
            </a:xfrm>
            <a:prstGeom prst="bentConnector3">
              <a:avLst>
                <a:gd name="adj1" fmla="val 199994"/>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548387" y="-55435"/>
            <a:ext cx="4393284" cy="2532424"/>
            <a:chOff x="548387" y="-55435"/>
            <a:chExt cx="4393284" cy="2532424"/>
          </a:xfrm>
        </p:grpSpPr>
        <p:sp>
          <p:nvSpPr>
            <p:cNvPr id="10" name="Oval 9"/>
            <p:cNvSpPr/>
            <p:nvPr/>
          </p:nvSpPr>
          <p:spPr>
            <a:xfrm>
              <a:off x="548387" y="430842"/>
              <a:ext cx="1749742" cy="86751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sz="2400" dirty="0" smtClean="0"/>
                <a:t>Konten</a:t>
              </a:r>
              <a:endParaRPr lang="id-ID" sz="2400" dirty="0"/>
            </a:p>
          </p:txBody>
        </p:sp>
        <p:sp>
          <p:nvSpPr>
            <p:cNvPr id="57" name="Oval 56"/>
            <p:cNvSpPr/>
            <p:nvPr/>
          </p:nvSpPr>
          <p:spPr>
            <a:xfrm>
              <a:off x="2557389" y="-55435"/>
              <a:ext cx="1286033" cy="7761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dirty="0" smtClean="0"/>
                <a:t>Naskah</a:t>
              </a:r>
              <a:endParaRPr lang="id-ID" dirty="0"/>
            </a:p>
          </p:txBody>
        </p:sp>
        <p:sp>
          <p:nvSpPr>
            <p:cNvPr id="58" name="Oval 57"/>
            <p:cNvSpPr/>
            <p:nvPr/>
          </p:nvSpPr>
          <p:spPr>
            <a:xfrm>
              <a:off x="3419872" y="522176"/>
              <a:ext cx="1433010" cy="7761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dirty="0" smtClean="0"/>
                <a:t>Proses Editing</a:t>
              </a:r>
              <a:endParaRPr lang="id-ID" dirty="0"/>
            </a:p>
          </p:txBody>
        </p:sp>
        <p:cxnSp>
          <p:nvCxnSpPr>
            <p:cNvPr id="110" name="Elbow Connector 109"/>
            <p:cNvCxnSpPr>
              <a:stCxn id="10" idx="0"/>
            </p:cNvCxnSpPr>
            <p:nvPr/>
          </p:nvCxnSpPr>
          <p:spPr>
            <a:xfrm rot="5400000" flipH="1" flipV="1">
              <a:off x="1958553" y="-202639"/>
              <a:ext cx="98186" cy="116877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0" idx="6"/>
            </p:cNvCxnSpPr>
            <p:nvPr/>
          </p:nvCxnSpPr>
          <p:spPr>
            <a:xfrm flipV="1">
              <a:off x="2298129" y="864599"/>
              <a:ext cx="112174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508661" y="1381465"/>
              <a:ext cx="1433010" cy="7761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dirty="0" smtClean="0"/>
                <a:t>Proses Review</a:t>
              </a:r>
              <a:endParaRPr lang="id-ID" dirty="0"/>
            </a:p>
          </p:txBody>
        </p:sp>
        <p:cxnSp>
          <p:nvCxnSpPr>
            <p:cNvPr id="28" name="Straight Arrow Connector 27"/>
            <p:cNvCxnSpPr>
              <a:stCxn id="10" idx="5"/>
              <a:endCxn id="26" idx="2"/>
            </p:cNvCxnSpPr>
            <p:nvPr/>
          </p:nvCxnSpPr>
          <p:spPr>
            <a:xfrm>
              <a:off x="2041885" y="1171312"/>
              <a:ext cx="1466776" cy="5982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1986862" y="1700808"/>
              <a:ext cx="1433010" cy="7761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dirty="0" smtClean="0"/>
                <a:t>Proses Review</a:t>
              </a:r>
              <a:endParaRPr lang="id-ID" dirty="0"/>
            </a:p>
          </p:txBody>
        </p:sp>
        <p:cxnSp>
          <p:nvCxnSpPr>
            <p:cNvPr id="49" name="Straight Arrow Connector 48"/>
            <p:cNvCxnSpPr/>
            <p:nvPr/>
          </p:nvCxnSpPr>
          <p:spPr>
            <a:xfrm>
              <a:off x="1763688" y="1298357"/>
              <a:ext cx="534441" cy="471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390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barn(inVertical)">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barn(inVertical)">
                                      <p:cBhvr>
                                        <p:cTn id="23"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90600"/>
            <a:ext cx="8153400" cy="56324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342900" indent="-342900" eaLnBrk="1" hangingPunct="1">
              <a:buFont typeface="+mj-lt"/>
              <a:buAutoNum type="arabicPeriod"/>
              <a:defRPr/>
            </a:pPr>
            <a:r>
              <a:rPr lang="en-US" sz="2000" dirty="0" err="1"/>
              <a:t>Nama</a:t>
            </a:r>
            <a:r>
              <a:rPr lang="en-US" sz="2000" dirty="0"/>
              <a:t> </a:t>
            </a:r>
            <a:r>
              <a:rPr lang="en-US" sz="2000" dirty="0" err="1"/>
              <a:t>jurnal</a:t>
            </a:r>
            <a:r>
              <a:rPr lang="en-US" sz="2000" dirty="0"/>
              <a:t> </a:t>
            </a:r>
            <a:r>
              <a:rPr lang="en-US" sz="2000" dirty="0" err="1"/>
              <a:t>berdasarkan</a:t>
            </a:r>
            <a:r>
              <a:rPr lang="en-US" sz="2000" dirty="0"/>
              <a:t> program </a:t>
            </a:r>
            <a:r>
              <a:rPr lang="en-US" sz="2000" dirty="0" err="1"/>
              <a:t>studi</a:t>
            </a:r>
            <a:r>
              <a:rPr lang="en-US" sz="2000" dirty="0"/>
              <a:t>  </a:t>
            </a:r>
            <a:r>
              <a:rPr lang="en-US" sz="2000" dirty="0" err="1"/>
              <a:t>dan</a:t>
            </a:r>
            <a:r>
              <a:rPr lang="en-US" sz="2000" dirty="0"/>
              <a:t> </a:t>
            </a:r>
            <a:r>
              <a:rPr lang="en-US" sz="2000" dirty="0" err="1"/>
              <a:t>institusi</a:t>
            </a:r>
            <a:r>
              <a:rPr lang="en-US" sz="2000" dirty="0"/>
              <a:t> </a:t>
            </a:r>
            <a:r>
              <a:rPr lang="en-US" sz="2000" dirty="0" err="1"/>
              <a:t>seperti</a:t>
            </a:r>
            <a:r>
              <a:rPr lang="en-US" sz="2000" dirty="0"/>
              <a:t>: </a:t>
            </a:r>
            <a:r>
              <a:rPr lang="en-US" sz="2000" dirty="0" err="1"/>
              <a:t>Jurnal</a:t>
            </a:r>
            <a:r>
              <a:rPr lang="en-US" sz="2000" dirty="0"/>
              <a:t> </a:t>
            </a:r>
            <a:r>
              <a:rPr lang="en-US" sz="2000" dirty="0" err="1"/>
              <a:t>jurusan</a:t>
            </a:r>
            <a:r>
              <a:rPr lang="en-US" sz="2000" dirty="0"/>
              <a:t> </a:t>
            </a:r>
            <a:r>
              <a:rPr lang="en-US" sz="2000" dirty="0" err="1"/>
              <a:t>ilmu</a:t>
            </a:r>
            <a:r>
              <a:rPr lang="en-US" sz="2000" dirty="0"/>
              <a:t> </a:t>
            </a:r>
            <a:r>
              <a:rPr lang="en-US" sz="2000" dirty="0" err="1"/>
              <a:t>kimia</a:t>
            </a:r>
            <a:r>
              <a:rPr lang="en-US" sz="2000" dirty="0"/>
              <a:t>, </a:t>
            </a:r>
            <a:r>
              <a:rPr lang="en-US" sz="2000" dirty="0" err="1"/>
              <a:t>jurnal</a:t>
            </a:r>
            <a:r>
              <a:rPr lang="en-US" sz="2000" dirty="0"/>
              <a:t> </a:t>
            </a:r>
            <a:r>
              <a:rPr lang="en-US" sz="2000" dirty="0" err="1"/>
              <a:t>jurusam</a:t>
            </a:r>
            <a:r>
              <a:rPr lang="en-US" sz="2000" dirty="0"/>
              <a:t> </a:t>
            </a:r>
            <a:r>
              <a:rPr lang="en-US" sz="2000" dirty="0" err="1"/>
              <a:t>geografi</a:t>
            </a:r>
            <a:r>
              <a:rPr lang="en-US" sz="2000" dirty="0"/>
              <a:t>, </a:t>
            </a:r>
            <a:r>
              <a:rPr lang="en-US" sz="2000" dirty="0" err="1"/>
              <a:t>Jurnal</a:t>
            </a:r>
            <a:r>
              <a:rPr lang="en-US" sz="2000" dirty="0"/>
              <a:t> STIE Semarang </a:t>
            </a:r>
            <a:r>
              <a:rPr lang="en-US" sz="2000" dirty="0" err="1"/>
              <a:t>sehingga</a:t>
            </a:r>
            <a:r>
              <a:rPr lang="en-US" sz="2000" dirty="0"/>
              <a:t> </a:t>
            </a:r>
            <a:r>
              <a:rPr lang="en-US" sz="2000" dirty="0" err="1"/>
              <a:t>tidak</a:t>
            </a:r>
            <a:r>
              <a:rPr lang="en-US" sz="2000" dirty="0"/>
              <a:t> </a:t>
            </a:r>
            <a:r>
              <a:rPr lang="en-US" sz="2000" dirty="0" err="1"/>
              <a:t>mempunyai</a:t>
            </a:r>
            <a:r>
              <a:rPr lang="en-US" sz="2000" dirty="0"/>
              <a:t> </a:t>
            </a:r>
            <a:r>
              <a:rPr lang="en-US" sz="2000" dirty="0" err="1"/>
              <a:t>kekhasan</a:t>
            </a:r>
            <a:r>
              <a:rPr lang="en-US" sz="2000" dirty="0"/>
              <a:t> </a:t>
            </a:r>
            <a:r>
              <a:rPr lang="en-US" sz="2000" dirty="0" err="1"/>
              <a:t>dan</a:t>
            </a:r>
            <a:r>
              <a:rPr lang="en-US" sz="2000" dirty="0"/>
              <a:t> </a:t>
            </a:r>
            <a:r>
              <a:rPr lang="en-US" sz="2000" dirty="0" err="1"/>
              <a:t>bersifat</a:t>
            </a:r>
            <a:r>
              <a:rPr lang="en-US" sz="2000" dirty="0"/>
              <a:t> </a:t>
            </a:r>
            <a:r>
              <a:rPr lang="en-US" sz="2000" dirty="0" err="1"/>
              <a:t>lokal</a:t>
            </a:r>
            <a:r>
              <a:rPr lang="en-US" sz="2000" dirty="0"/>
              <a:t>.</a:t>
            </a:r>
          </a:p>
          <a:p>
            <a:pPr marL="342900" indent="-342900" eaLnBrk="1" hangingPunct="1">
              <a:buFont typeface="+mj-lt"/>
              <a:buAutoNum type="arabicPeriod"/>
              <a:defRPr/>
            </a:pPr>
            <a:r>
              <a:rPr lang="en-US" sz="2000" dirty="0" err="1"/>
              <a:t>Nama</a:t>
            </a:r>
            <a:r>
              <a:rPr lang="en-US" sz="2000" dirty="0"/>
              <a:t> </a:t>
            </a:r>
            <a:r>
              <a:rPr lang="en-US" sz="2000" dirty="0" err="1"/>
              <a:t>jurnal</a:t>
            </a:r>
            <a:r>
              <a:rPr lang="en-US" sz="2000" dirty="0"/>
              <a:t> </a:t>
            </a:r>
            <a:r>
              <a:rPr lang="en-US" sz="2000" dirty="0" err="1"/>
              <a:t>banyak</a:t>
            </a:r>
            <a:r>
              <a:rPr lang="en-US" sz="2000" dirty="0"/>
              <a:t> yang </a:t>
            </a:r>
            <a:r>
              <a:rPr lang="en-US" sz="2000" dirty="0" err="1"/>
              <a:t>terbit</a:t>
            </a:r>
            <a:r>
              <a:rPr lang="en-US" sz="2000" dirty="0"/>
              <a:t> </a:t>
            </a:r>
            <a:r>
              <a:rPr lang="en-US" sz="2000" dirty="0" err="1"/>
              <a:t>secara</a:t>
            </a:r>
            <a:r>
              <a:rPr lang="en-US" sz="2000" dirty="0"/>
              <a:t> </a:t>
            </a:r>
            <a:r>
              <a:rPr lang="en-US" sz="2000" dirty="0" err="1"/>
              <a:t>elektronik</a:t>
            </a:r>
            <a:r>
              <a:rPr lang="en-US" sz="2000" dirty="0"/>
              <a:t> </a:t>
            </a:r>
            <a:r>
              <a:rPr lang="en-US" sz="2000" dirty="0" err="1"/>
              <a:t>banyak</a:t>
            </a:r>
            <a:r>
              <a:rPr lang="en-US" sz="2000" dirty="0"/>
              <a:t> yang </a:t>
            </a:r>
            <a:r>
              <a:rPr lang="en-US" sz="2000" dirty="0" err="1"/>
              <a:t>salah</a:t>
            </a:r>
            <a:r>
              <a:rPr lang="en-US" sz="2000" dirty="0"/>
              <a:t> </a:t>
            </a:r>
            <a:r>
              <a:rPr lang="en-US" sz="2000" dirty="0" err="1"/>
              <a:t>kaprah</a:t>
            </a:r>
            <a:r>
              <a:rPr lang="en-US" sz="2000" dirty="0"/>
              <a:t> </a:t>
            </a:r>
            <a:r>
              <a:rPr lang="en-US" sz="2000" dirty="0" err="1"/>
              <a:t>dengan</a:t>
            </a:r>
            <a:r>
              <a:rPr lang="en-US" sz="2000" dirty="0"/>
              <a:t> </a:t>
            </a:r>
            <a:r>
              <a:rPr lang="en-US" sz="2000" dirty="0" err="1"/>
              <a:t>meletakan</a:t>
            </a:r>
            <a:r>
              <a:rPr lang="en-US" sz="2000" dirty="0"/>
              <a:t> </a:t>
            </a:r>
            <a:r>
              <a:rPr lang="en-US" sz="2000" dirty="0" err="1"/>
              <a:t>kata</a:t>
            </a:r>
            <a:r>
              <a:rPr lang="en-US" sz="2000" dirty="0"/>
              <a:t> e-journal </a:t>
            </a:r>
            <a:r>
              <a:rPr lang="en-US" sz="2000" dirty="0" err="1"/>
              <a:t>baik</a:t>
            </a:r>
            <a:r>
              <a:rPr lang="en-US" sz="2000" dirty="0"/>
              <a:t> </a:t>
            </a:r>
            <a:r>
              <a:rPr lang="en-US" sz="2000" dirty="0" err="1"/>
              <a:t>di</a:t>
            </a:r>
            <a:r>
              <a:rPr lang="en-US" sz="2000" dirty="0"/>
              <a:t> </a:t>
            </a:r>
            <a:r>
              <a:rPr lang="en-US" sz="2000" dirty="0" err="1"/>
              <a:t>depan</a:t>
            </a:r>
            <a:r>
              <a:rPr lang="en-US" sz="2000" dirty="0"/>
              <a:t> </a:t>
            </a:r>
            <a:r>
              <a:rPr lang="en-US" sz="2000" dirty="0" err="1"/>
              <a:t>atau</a:t>
            </a:r>
            <a:r>
              <a:rPr lang="en-US" sz="2000" dirty="0"/>
              <a:t> </a:t>
            </a:r>
            <a:r>
              <a:rPr lang="en-US" sz="2000" dirty="0" err="1"/>
              <a:t>di</a:t>
            </a:r>
            <a:r>
              <a:rPr lang="en-US" sz="2000" dirty="0"/>
              <a:t> </a:t>
            </a:r>
            <a:r>
              <a:rPr lang="en-US" sz="2000" dirty="0" err="1"/>
              <a:t>belakang</a:t>
            </a:r>
            <a:r>
              <a:rPr lang="en-US" sz="2000" dirty="0"/>
              <a:t> </a:t>
            </a:r>
            <a:r>
              <a:rPr lang="en-US" sz="2000" dirty="0" err="1"/>
              <a:t>seperti</a:t>
            </a:r>
            <a:r>
              <a:rPr lang="en-US" sz="2000" dirty="0"/>
              <a:t> : E-Journal </a:t>
            </a:r>
            <a:r>
              <a:rPr lang="en-US" sz="2000" dirty="0" err="1"/>
              <a:t>kimia</a:t>
            </a:r>
            <a:r>
              <a:rPr lang="en-US" sz="2000" dirty="0"/>
              <a:t>, e-journal </a:t>
            </a:r>
            <a:r>
              <a:rPr lang="en-US" sz="2000" dirty="0" err="1"/>
              <a:t>matematika</a:t>
            </a:r>
            <a:r>
              <a:rPr lang="en-US" sz="2000" dirty="0"/>
              <a:t>, EEPIS Journal Online system </a:t>
            </a:r>
            <a:r>
              <a:rPr lang="en-US" sz="2000" dirty="0" err="1"/>
              <a:t>dan</a:t>
            </a:r>
            <a:r>
              <a:rPr lang="en-US" sz="2000" dirty="0"/>
              <a:t> </a:t>
            </a:r>
            <a:r>
              <a:rPr lang="en-US" sz="2000" dirty="0" err="1"/>
              <a:t>lainnya</a:t>
            </a:r>
            <a:r>
              <a:rPr lang="en-US" sz="2000" dirty="0"/>
              <a:t>. </a:t>
            </a:r>
            <a:r>
              <a:rPr lang="en-US" sz="2000" dirty="0" err="1"/>
              <a:t>Padahal</a:t>
            </a:r>
            <a:r>
              <a:rPr lang="en-US" sz="2000" dirty="0"/>
              <a:t> e-journal </a:t>
            </a:r>
            <a:r>
              <a:rPr lang="en-US" sz="2000" dirty="0" err="1"/>
              <a:t>hanyalah</a:t>
            </a:r>
            <a:r>
              <a:rPr lang="en-US" sz="2000" dirty="0"/>
              <a:t> format media </a:t>
            </a:r>
            <a:r>
              <a:rPr lang="en-US" sz="2000" dirty="0" err="1"/>
              <a:t>dari</a:t>
            </a:r>
            <a:r>
              <a:rPr lang="en-US" sz="2000" dirty="0"/>
              <a:t> </a:t>
            </a:r>
            <a:r>
              <a:rPr lang="en-US" sz="2000" dirty="0" err="1"/>
              <a:t>cetak</a:t>
            </a:r>
            <a:r>
              <a:rPr lang="en-US" sz="2000" dirty="0"/>
              <a:t> </a:t>
            </a:r>
            <a:r>
              <a:rPr lang="en-US" sz="2000" dirty="0" err="1"/>
              <a:t>ke</a:t>
            </a:r>
            <a:r>
              <a:rPr lang="en-US" sz="2000" dirty="0"/>
              <a:t> </a:t>
            </a:r>
            <a:r>
              <a:rPr lang="en-US" sz="2000" dirty="0" err="1"/>
              <a:t>elektronik</a:t>
            </a:r>
            <a:r>
              <a:rPr lang="en-US" sz="2000" dirty="0"/>
              <a:t> </a:t>
            </a:r>
            <a:r>
              <a:rPr lang="en-US" sz="2000" dirty="0" err="1"/>
              <a:t>jadi</a:t>
            </a:r>
            <a:r>
              <a:rPr lang="en-US" sz="2000" dirty="0"/>
              <a:t>  </a:t>
            </a:r>
            <a:r>
              <a:rPr lang="en-US" sz="2000" dirty="0" err="1"/>
              <a:t>tidak</a:t>
            </a:r>
            <a:r>
              <a:rPr lang="en-US" sz="2000" dirty="0"/>
              <a:t> </a:t>
            </a:r>
            <a:r>
              <a:rPr lang="en-US" sz="2000" dirty="0" err="1"/>
              <a:t>perlu</a:t>
            </a:r>
            <a:r>
              <a:rPr lang="en-US" sz="2000" dirty="0"/>
              <a:t> </a:t>
            </a:r>
            <a:r>
              <a:rPr lang="en-US" sz="2000" dirty="0" err="1"/>
              <a:t>disebutkan</a:t>
            </a:r>
            <a:r>
              <a:rPr lang="en-US" sz="2000" dirty="0"/>
              <a:t> </a:t>
            </a:r>
            <a:r>
              <a:rPr lang="en-US" sz="2000" dirty="0" err="1"/>
              <a:t>kata</a:t>
            </a:r>
            <a:r>
              <a:rPr lang="en-US" sz="2000" dirty="0"/>
              <a:t> </a:t>
            </a:r>
            <a:r>
              <a:rPr lang="en-US" sz="2000" dirty="0" err="1"/>
              <a:t>tersebut</a:t>
            </a:r>
            <a:r>
              <a:rPr lang="en-US" sz="2000" dirty="0"/>
              <a:t> </a:t>
            </a:r>
            <a:r>
              <a:rPr lang="en-US" sz="2000" dirty="0" err="1"/>
              <a:t>jadi</a:t>
            </a:r>
            <a:r>
              <a:rPr lang="en-US" sz="2000" dirty="0"/>
              <a:t> </a:t>
            </a:r>
            <a:r>
              <a:rPr lang="en-US" sz="2000" dirty="0" err="1"/>
              <a:t>antara</a:t>
            </a:r>
            <a:r>
              <a:rPr lang="en-US" sz="2000" dirty="0"/>
              <a:t> </a:t>
            </a:r>
            <a:r>
              <a:rPr lang="en-US" sz="2000" dirty="0" err="1"/>
              <a:t>nama</a:t>
            </a:r>
            <a:r>
              <a:rPr lang="en-US" sz="2000" dirty="0"/>
              <a:t> </a:t>
            </a:r>
            <a:r>
              <a:rPr lang="en-US" sz="2000" dirty="0" err="1"/>
              <a:t>jurnal</a:t>
            </a:r>
            <a:r>
              <a:rPr lang="en-US" sz="2000" dirty="0"/>
              <a:t> </a:t>
            </a:r>
            <a:r>
              <a:rPr lang="en-US" sz="2000" dirty="0" err="1"/>
              <a:t>cetak</a:t>
            </a:r>
            <a:r>
              <a:rPr lang="en-US" sz="2000" dirty="0"/>
              <a:t> </a:t>
            </a:r>
            <a:r>
              <a:rPr lang="en-US" sz="2000" dirty="0" err="1"/>
              <a:t>dan</a:t>
            </a:r>
            <a:r>
              <a:rPr lang="en-US" sz="2000" dirty="0"/>
              <a:t> </a:t>
            </a:r>
            <a:r>
              <a:rPr lang="en-US" sz="2000" dirty="0" err="1"/>
              <a:t>elektronik</a:t>
            </a:r>
            <a:r>
              <a:rPr lang="en-US" sz="2000" dirty="0"/>
              <a:t> </a:t>
            </a:r>
            <a:r>
              <a:rPr lang="en-US" sz="2000" dirty="0" err="1"/>
              <a:t>harusnya</a:t>
            </a:r>
            <a:r>
              <a:rPr lang="en-US" sz="2000" dirty="0"/>
              <a:t> </a:t>
            </a:r>
            <a:r>
              <a:rPr lang="en-US" sz="2000" dirty="0" err="1"/>
              <a:t>tidak</a:t>
            </a:r>
            <a:r>
              <a:rPr lang="en-US" sz="2000" dirty="0"/>
              <a:t> </a:t>
            </a:r>
            <a:r>
              <a:rPr lang="en-US" sz="2000" dirty="0" err="1"/>
              <a:t>beda</a:t>
            </a:r>
            <a:r>
              <a:rPr lang="en-US" sz="2000" dirty="0"/>
              <a:t> yang </a:t>
            </a:r>
            <a:r>
              <a:rPr lang="en-US" sz="2000" dirty="0" err="1"/>
              <a:t>membedakan</a:t>
            </a:r>
            <a:r>
              <a:rPr lang="en-US" sz="2000" dirty="0"/>
              <a:t> </a:t>
            </a:r>
            <a:r>
              <a:rPr lang="en-US" sz="2000" dirty="0" err="1"/>
              <a:t>hanya</a:t>
            </a:r>
            <a:r>
              <a:rPr lang="en-US" sz="2000" dirty="0"/>
              <a:t> </a:t>
            </a:r>
            <a:r>
              <a:rPr lang="en-US" sz="2000" dirty="0" err="1"/>
              <a:t>di</a:t>
            </a:r>
            <a:r>
              <a:rPr lang="en-US" sz="2000" dirty="0"/>
              <a:t> ISSN </a:t>
            </a:r>
            <a:r>
              <a:rPr lang="en-US" sz="2000" dirty="0" err="1"/>
              <a:t>saja</a:t>
            </a:r>
            <a:r>
              <a:rPr lang="en-US" sz="2000" dirty="0"/>
              <a:t>.</a:t>
            </a:r>
          </a:p>
          <a:p>
            <a:pPr marL="342900" indent="-342900" eaLnBrk="1" hangingPunct="1">
              <a:buFont typeface="+mj-lt"/>
              <a:buAutoNum type="arabicPeriod"/>
              <a:defRPr/>
            </a:pPr>
            <a:r>
              <a:rPr lang="en-US" sz="2000" dirty="0" err="1"/>
              <a:t>Jurnal</a:t>
            </a:r>
            <a:r>
              <a:rPr lang="en-US" sz="2000" dirty="0"/>
              <a:t> yang </a:t>
            </a:r>
            <a:r>
              <a:rPr lang="en-US" sz="2000" dirty="0" err="1"/>
              <a:t>memberikan</a:t>
            </a:r>
            <a:r>
              <a:rPr lang="en-US" sz="2000" dirty="0"/>
              <a:t> </a:t>
            </a:r>
            <a:r>
              <a:rPr lang="en-US" sz="2000" dirty="0" err="1"/>
              <a:t>nama</a:t>
            </a:r>
            <a:r>
              <a:rPr lang="en-US" sz="2000" dirty="0"/>
              <a:t> </a:t>
            </a:r>
            <a:r>
              <a:rPr lang="en-US" sz="2000" dirty="0" err="1"/>
              <a:t>mudah</a:t>
            </a:r>
            <a:r>
              <a:rPr lang="en-US" sz="2000" dirty="0"/>
              <a:t> </a:t>
            </a:r>
            <a:r>
              <a:rPr lang="en-US" sz="2000" dirty="0" err="1"/>
              <a:t>diiingat</a:t>
            </a:r>
            <a:r>
              <a:rPr lang="en-US" sz="2000" dirty="0"/>
              <a:t> </a:t>
            </a:r>
            <a:r>
              <a:rPr lang="en-US" sz="2000" dirty="0" err="1"/>
              <a:t>tapi</a:t>
            </a:r>
            <a:r>
              <a:rPr lang="en-US" sz="2000" dirty="0"/>
              <a:t> </a:t>
            </a:r>
            <a:r>
              <a:rPr lang="en-US" sz="2000" dirty="0" err="1"/>
              <a:t>tidak</a:t>
            </a:r>
            <a:r>
              <a:rPr lang="en-US" sz="2000" dirty="0"/>
              <a:t> </a:t>
            </a:r>
            <a:r>
              <a:rPr lang="en-US" sz="2000" dirty="0" err="1"/>
              <a:t>memberikan</a:t>
            </a:r>
            <a:r>
              <a:rPr lang="en-US" sz="2000" dirty="0"/>
              <a:t> </a:t>
            </a:r>
            <a:r>
              <a:rPr lang="en-US" sz="2000" dirty="0" err="1"/>
              <a:t>makna</a:t>
            </a:r>
            <a:r>
              <a:rPr lang="en-US" sz="2000" dirty="0"/>
              <a:t> </a:t>
            </a:r>
            <a:r>
              <a:rPr lang="en-US" sz="2000" dirty="0" err="1"/>
              <a:t>apapun</a:t>
            </a:r>
            <a:r>
              <a:rPr lang="en-US" sz="2000" dirty="0"/>
              <a:t> </a:t>
            </a:r>
            <a:r>
              <a:rPr lang="en-US" sz="2000" dirty="0" err="1"/>
              <a:t>bahkan</a:t>
            </a:r>
            <a:r>
              <a:rPr lang="en-US" sz="2000" dirty="0"/>
              <a:t> </a:t>
            </a:r>
            <a:r>
              <a:rPr lang="en-US" sz="2000" dirty="0" err="1"/>
              <a:t>bermakna</a:t>
            </a:r>
            <a:r>
              <a:rPr lang="en-US" sz="2000" dirty="0"/>
              <a:t> </a:t>
            </a:r>
            <a:r>
              <a:rPr lang="en-US" sz="2000" dirty="0" err="1"/>
              <a:t>buruk</a:t>
            </a:r>
            <a:r>
              <a:rPr lang="en-US" sz="2000" dirty="0"/>
              <a:t> </a:t>
            </a:r>
            <a:r>
              <a:rPr lang="en-US" sz="2000" dirty="0" err="1"/>
              <a:t>seperti</a:t>
            </a:r>
            <a:r>
              <a:rPr lang="en-US" sz="2000" dirty="0"/>
              <a:t> “JIMAT (</a:t>
            </a:r>
            <a:r>
              <a:rPr lang="en-US" sz="2000" dirty="0" err="1"/>
              <a:t>jurnal</a:t>
            </a:r>
            <a:r>
              <a:rPr lang="en-US" sz="2000" dirty="0"/>
              <a:t> </a:t>
            </a:r>
            <a:r>
              <a:rPr lang="en-US" sz="2000" dirty="0" err="1"/>
              <a:t>ilmiah</a:t>
            </a:r>
            <a:r>
              <a:rPr lang="en-US" sz="2000" dirty="0"/>
              <a:t> </a:t>
            </a:r>
            <a:r>
              <a:rPr lang="en-US" sz="2000" dirty="0" err="1"/>
              <a:t>mahasiswa</a:t>
            </a:r>
            <a:r>
              <a:rPr lang="en-US" sz="2000" dirty="0"/>
              <a:t> </a:t>
            </a:r>
            <a:r>
              <a:rPr lang="en-US" sz="2000" dirty="0" err="1"/>
              <a:t>akuntansi</a:t>
            </a:r>
            <a:r>
              <a:rPr lang="en-US" sz="2000" dirty="0"/>
              <a:t> S1), ”JINAH (</a:t>
            </a:r>
            <a:r>
              <a:rPr lang="en-US" sz="2000" dirty="0" err="1"/>
              <a:t>Jurnal</a:t>
            </a:r>
            <a:r>
              <a:rPr lang="en-US" sz="2000" dirty="0"/>
              <a:t> </a:t>
            </a:r>
            <a:r>
              <a:rPr lang="en-US" sz="2000" dirty="0" err="1"/>
              <a:t>Ilmiah</a:t>
            </a:r>
            <a:r>
              <a:rPr lang="en-US" sz="2000" dirty="0"/>
              <a:t> </a:t>
            </a:r>
            <a:r>
              <a:rPr lang="en-US" sz="2000" dirty="0" err="1"/>
              <a:t>Akuntansi</a:t>
            </a:r>
            <a:r>
              <a:rPr lang="en-US" sz="2000" dirty="0"/>
              <a:t> </a:t>
            </a:r>
            <a:r>
              <a:rPr lang="en-US" sz="2000" dirty="0" err="1"/>
              <a:t>dan</a:t>
            </a:r>
            <a:r>
              <a:rPr lang="en-US" sz="2000" dirty="0"/>
              <a:t> </a:t>
            </a:r>
            <a:r>
              <a:rPr lang="en-US" sz="2000" dirty="0" err="1"/>
              <a:t>Humanika</a:t>
            </a:r>
            <a:r>
              <a:rPr lang="en-US" sz="2000" dirty="0"/>
              <a:t>)’.</a:t>
            </a:r>
          </a:p>
          <a:p>
            <a:pPr marL="342900" indent="-342900" eaLnBrk="1" hangingPunct="1">
              <a:buFont typeface="+mj-lt"/>
              <a:buAutoNum type="arabicPeriod"/>
              <a:defRPr/>
            </a:pPr>
            <a:r>
              <a:rPr lang="en-US" sz="2000" dirty="0" err="1"/>
              <a:t>Ketidakkonsistensian</a:t>
            </a:r>
            <a:r>
              <a:rPr lang="en-US" sz="2000" dirty="0"/>
              <a:t> </a:t>
            </a:r>
            <a:r>
              <a:rPr lang="en-US" sz="2000" dirty="0" err="1"/>
              <a:t>penulisan</a:t>
            </a:r>
            <a:r>
              <a:rPr lang="en-US" sz="2000" dirty="0"/>
              <a:t> </a:t>
            </a:r>
            <a:r>
              <a:rPr lang="en-US" sz="2000" dirty="0" err="1"/>
              <a:t>dari</a:t>
            </a:r>
            <a:r>
              <a:rPr lang="en-US" sz="2000" dirty="0"/>
              <a:t> </a:t>
            </a:r>
            <a:r>
              <a:rPr lang="en-US" sz="2000" dirty="0" err="1"/>
              <a:t>mulai</a:t>
            </a:r>
            <a:r>
              <a:rPr lang="en-US" sz="2000" dirty="0"/>
              <a:t> </a:t>
            </a:r>
            <a:r>
              <a:rPr lang="en-US" sz="2000" dirty="0" err="1"/>
              <a:t>halam</a:t>
            </a:r>
            <a:r>
              <a:rPr lang="en-US" sz="2000" dirty="0"/>
              <a:t> website cover, </a:t>
            </a:r>
            <a:r>
              <a:rPr lang="en-US" sz="2000" dirty="0" err="1"/>
              <a:t>jurnal</a:t>
            </a:r>
            <a:r>
              <a:rPr lang="en-US" sz="2000" dirty="0"/>
              <a:t> </a:t>
            </a:r>
            <a:r>
              <a:rPr lang="en-US" sz="2000" dirty="0" err="1"/>
              <a:t>dan</a:t>
            </a:r>
            <a:r>
              <a:rPr lang="en-US" sz="2000" dirty="0"/>
              <a:t> </a:t>
            </a:r>
            <a:r>
              <a:rPr lang="en-US" sz="2000" dirty="0" err="1"/>
              <a:t>artikel</a:t>
            </a:r>
            <a:r>
              <a:rPr lang="en-US" sz="2000" dirty="0"/>
              <a:t> </a:t>
            </a:r>
            <a:r>
              <a:rPr lang="en-US" sz="2000" dirty="0" err="1"/>
              <a:t>seperti</a:t>
            </a:r>
            <a:r>
              <a:rPr lang="en-US" sz="2000" dirty="0"/>
              <a:t>: “</a:t>
            </a:r>
            <a:r>
              <a:rPr lang="en-US" sz="2000" dirty="0" err="1"/>
              <a:t>Masyarakat</a:t>
            </a:r>
            <a:r>
              <a:rPr lang="en-US" sz="2000" dirty="0"/>
              <a:t>: </a:t>
            </a:r>
            <a:r>
              <a:rPr lang="en-US" sz="2000" dirty="0" err="1"/>
              <a:t>Jurnal</a:t>
            </a:r>
            <a:r>
              <a:rPr lang="en-US" sz="2000" dirty="0"/>
              <a:t> </a:t>
            </a:r>
            <a:r>
              <a:rPr lang="en-US" sz="2000" dirty="0" err="1"/>
              <a:t>Sosiologi</a:t>
            </a:r>
            <a:r>
              <a:rPr lang="en-US" sz="2000" dirty="0"/>
              <a:t>” </a:t>
            </a:r>
            <a:r>
              <a:rPr lang="en-US" sz="2000" dirty="0" err="1"/>
              <a:t>atau</a:t>
            </a:r>
            <a:r>
              <a:rPr lang="en-US" sz="2000" dirty="0"/>
              <a:t> “</a:t>
            </a:r>
            <a:r>
              <a:rPr lang="en-US" sz="2000" dirty="0" err="1"/>
              <a:t>Sosiologi</a:t>
            </a:r>
            <a:r>
              <a:rPr lang="en-US" sz="2000" dirty="0"/>
              <a:t> </a:t>
            </a:r>
            <a:r>
              <a:rPr lang="en-US" sz="2000" dirty="0" err="1"/>
              <a:t>Masyarakat</a:t>
            </a:r>
            <a:r>
              <a:rPr lang="en-US" sz="2000" dirty="0"/>
              <a:t>” ; J@TI </a:t>
            </a:r>
            <a:r>
              <a:rPr lang="en-US" sz="2000" dirty="0" err="1"/>
              <a:t>Teknik</a:t>
            </a:r>
            <a:r>
              <a:rPr lang="en-US" sz="2000" dirty="0"/>
              <a:t> </a:t>
            </a:r>
            <a:r>
              <a:rPr lang="en-US" sz="2000" dirty="0" err="1"/>
              <a:t>Industri</a:t>
            </a:r>
            <a:r>
              <a:rPr lang="en-US" sz="2000" dirty="0"/>
              <a:t> </a:t>
            </a:r>
            <a:r>
              <a:rPr lang="en-US" sz="2000" dirty="0" err="1"/>
              <a:t>atau</a:t>
            </a:r>
            <a:r>
              <a:rPr lang="en-US" sz="2000" dirty="0"/>
              <a:t> J@TI </a:t>
            </a:r>
            <a:r>
              <a:rPr lang="en-US" sz="2000" dirty="0" err="1"/>
              <a:t>Jurnal</a:t>
            </a:r>
            <a:r>
              <a:rPr lang="en-US" sz="2000" dirty="0"/>
              <a:t> </a:t>
            </a:r>
            <a:r>
              <a:rPr lang="en-US" sz="2000" dirty="0" err="1"/>
              <a:t>Teknik</a:t>
            </a:r>
            <a:r>
              <a:rPr lang="en-US" sz="2000" dirty="0"/>
              <a:t> </a:t>
            </a:r>
            <a:r>
              <a:rPr lang="en-US" sz="2000" dirty="0" err="1"/>
              <a:t>Industri</a:t>
            </a:r>
            <a:r>
              <a:rPr lang="en-US" sz="2000" dirty="0"/>
              <a:t> </a:t>
            </a:r>
            <a:r>
              <a:rPr lang="en-US" sz="2000" dirty="0" err="1"/>
              <a:t>atau</a:t>
            </a:r>
            <a:r>
              <a:rPr lang="en-US" sz="2000" dirty="0"/>
              <a:t> </a:t>
            </a:r>
            <a:r>
              <a:rPr lang="en-US" sz="2000" dirty="0" err="1"/>
              <a:t>Jurnal</a:t>
            </a:r>
            <a:r>
              <a:rPr lang="en-US" sz="2000" dirty="0"/>
              <a:t> </a:t>
            </a:r>
            <a:r>
              <a:rPr lang="en-US" sz="2000" dirty="0" err="1"/>
              <a:t>Teknik</a:t>
            </a:r>
            <a:r>
              <a:rPr lang="en-US" sz="2000" dirty="0"/>
              <a:t> </a:t>
            </a:r>
            <a:r>
              <a:rPr lang="en-US" sz="2000" dirty="0" err="1"/>
              <a:t>Industri</a:t>
            </a:r>
            <a:endParaRPr lang="en-US" sz="2000" dirty="0"/>
          </a:p>
        </p:txBody>
      </p:sp>
      <p:sp>
        <p:nvSpPr>
          <p:cNvPr id="4" name="Rectangle 3"/>
          <p:cNvSpPr/>
          <p:nvPr/>
        </p:nvSpPr>
        <p:spPr>
          <a:xfrm>
            <a:off x="2743200" y="0"/>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bg1"/>
                </a:solidFill>
                <a:latin typeface="Calibri" pitchFamily="34" charset="0"/>
              </a:rPr>
              <a:t>Yang Salah </a:t>
            </a:r>
            <a:r>
              <a:rPr lang="en-US" sz="3200" b="1" dirty="0" err="1" smtClean="0">
                <a:solidFill>
                  <a:schemeClr val="bg1"/>
                </a:solidFill>
                <a:latin typeface="Calibri" pitchFamily="34" charset="0"/>
              </a:rPr>
              <a:t>Kaprah</a:t>
            </a:r>
            <a:endParaRPr lang="id-ID" sz="3200" b="1" dirty="0">
              <a:solidFill>
                <a:schemeClr val="bg1"/>
              </a:solidFill>
              <a:latin typeface="Calibri" pitchFamily="34" charset="0"/>
            </a:endParaRPr>
          </a:p>
        </p:txBody>
      </p:sp>
      <p:sp>
        <p:nvSpPr>
          <p:cNvPr id="5" name="Rectangle 4"/>
          <p:cNvSpPr/>
          <p:nvPr/>
        </p:nvSpPr>
        <p:spPr>
          <a:xfrm>
            <a:off x="0" y="0"/>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libri" pitchFamily="34" charset="0"/>
              </a:rPr>
              <a:t>PENAMAAN</a:t>
            </a:r>
            <a:endParaRPr lang="id-ID" sz="3200" b="1" dirty="0">
              <a:latin typeface="Calibri" pitchFamily="34" charset="0"/>
            </a:endParaRPr>
          </a:p>
        </p:txBody>
      </p:sp>
    </p:spTree>
    <p:extLst>
      <p:ext uri="{BB962C8B-B14F-4D97-AF65-F5344CB8AC3E}">
        <p14:creationId xmlns:p14="http://schemas.microsoft.com/office/powerpoint/2010/main" val="2141943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9400" y="228600"/>
            <a:ext cx="2255838" cy="46196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hangingPunct="1">
              <a:defRPr/>
            </a:pPr>
            <a:r>
              <a:rPr lang="en-US" sz="2400" dirty="0" err="1"/>
              <a:t>Permintaan</a:t>
            </a:r>
            <a:r>
              <a:rPr lang="en-US" sz="2400" dirty="0"/>
              <a:t> ISSN</a:t>
            </a:r>
          </a:p>
        </p:txBody>
      </p:sp>
      <p:sp>
        <p:nvSpPr>
          <p:cNvPr id="3" name="Rectangle 2"/>
          <p:cNvSpPr/>
          <p:nvPr/>
        </p:nvSpPr>
        <p:spPr>
          <a:xfrm>
            <a:off x="0" y="609600"/>
            <a:ext cx="3429000" cy="62484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342900" indent="-342900" eaLnBrk="1" hangingPunct="1">
              <a:buFont typeface="+mj-lt"/>
              <a:buAutoNum type="arabicPeriod"/>
              <a:defRPr/>
            </a:pPr>
            <a:r>
              <a:rPr lang="en-US" sz="2000" dirty="0" err="1"/>
              <a:t>Jurnal</a:t>
            </a:r>
            <a:r>
              <a:rPr lang="en-US" sz="2000" dirty="0"/>
              <a:t> yang </a:t>
            </a:r>
            <a:r>
              <a:rPr lang="en-US" sz="2000" dirty="0" err="1"/>
              <a:t>baru</a:t>
            </a:r>
            <a:r>
              <a:rPr lang="en-US" sz="2000" dirty="0"/>
              <a:t> </a:t>
            </a:r>
            <a:r>
              <a:rPr lang="en-US" sz="2000" dirty="0" err="1"/>
              <a:t>dan</a:t>
            </a:r>
            <a:r>
              <a:rPr lang="en-US" sz="2000" dirty="0"/>
              <a:t> </a:t>
            </a:r>
            <a:r>
              <a:rPr lang="en-US" sz="2000" dirty="0" err="1"/>
              <a:t>belum</a:t>
            </a:r>
            <a:r>
              <a:rPr lang="en-US" sz="2000" dirty="0"/>
              <a:t> </a:t>
            </a:r>
            <a:r>
              <a:rPr lang="en-US" sz="2000" dirty="0" err="1"/>
              <a:t>memperoleh</a:t>
            </a:r>
            <a:r>
              <a:rPr lang="en-US" sz="2000" dirty="0"/>
              <a:t> ISSN </a:t>
            </a:r>
            <a:r>
              <a:rPr lang="en-US" sz="2000" dirty="0" err="1"/>
              <a:t>akan</a:t>
            </a:r>
            <a:r>
              <a:rPr lang="en-US" sz="2000" dirty="0"/>
              <a:t> </a:t>
            </a:r>
            <a:r>
              <a:rPr lang="en-US" sz="2000" dirty="0" err="1"/>
              <a:t>menerbitkan</a:t>
            </a:r>
            <a:r>
              <a:rPr lang="en-US" sz="2000" dirty="0"/>
              <a:t> </a:t>
            </a:r>
            <a:r>
              <a:rPr lang="en-US" sz="2000" dirty="0" err="1"/>
              <a:t>jurnal</a:t>
            </a:r>
            <a:r>
              <a:rPr lang="en-US" sz="2000" dirty="0"/>
              <a:t> </a:t>
            </a:r>
            <a:r>
              <a:rPr lang="en-US" sz="2000" dirty="0" err="1"/>
              <a:t>secara</a:t>
            </a:r>
            <a:r>
              <a:rPr lang="en-US" sz="2000" dirty="0"/>
              <a:t> </a:t>
            </a:r>
            <a:r>
              <a:rPr lang="en-US" sz="2000" dirty="0" err="1"/>
              <a:t>elektronik</a:t>
            </a:r>
            <a:r>
              <a:rPr lang="en-US" sz="2000" dirty="0"/>
              <a:t> </a:t>
            </a:r>
            <a:r>
              <a:rPr lang="en-US" sz="2000" dirty="0" err="1"/>
              <a:t>cukup</a:t>
            </a:r>
            <a:r>
              <a:rPr lang="en-US" sz="2000" dirty="0"/>
              <a:t> </a:t>
            </a:r>
            <a:r>
              <a:rPr lang="en-US" sz="2000" dirty="0" err="1"/>
              <a:t>memiliki</a:t>
            </a:r>
            <a:r>
              <a:rPr lang="en-US" sz="2000" dirty="0"/>
              <a:t> 1 </a:t>
            </a:r>
            <a:r>
              <a:rPr lang="en-US" sz="2000" dirty="0" err="1"/>
              <a:t>nomor</a:t>
            </a:r>
            <a:r>
              <a:rPr lang="en-US" sz="2000" dirty="0"/>
              <a:t> ISSN </a:t>
            </a:r>
            <a:r>
              <a:rPr lang="en-US" sz="2000" dirty="0" err="1"/>
              <a:t>dan</a:t>
            </a:r>
            <a:r>
              <a:rPr lang="en-US" sz="2000" dirty="0"/>
              <a:t> </a:t>
            </a:r>
            <a:r>
              <a:rPr lang="en-US" sz="2000" dirty="0" err="1"/>
              <a:t>dimulai</a:t>
            </a:r>
            <a:r>
              <a:rPr lang="en-US" sz="2000" dirty="0"/>
              <a:t> </a:t>
            </a:r>
            <a:r>
              <a:rPr lang="en-US" sz="2000" dirty="0" err="1"/>
              <a:t>dengan</a:t>
            </a:r>
            <a:r>
              <a:rPr lang="en-US" sz="2000" dirty="0"/>
              <a:t> vol. 1 no.1</a:t>
            </a:r>
          </a:p>
          <a:p>
            <a:pPr marL="342900" indent="-342900" eaLnBrk="1" hangingPunct="1">
              <a:buFont typeface="+mj-lt"/>
              <a:buAutoNum type="arabicPeriod"/>
              <a:defRPr/>
            </a:pPr>
            <a:r>
              <a:rPr lang="en-US" sz="2000" dirty="0" err="1"/>
              <a:t>Jurnal</a:t>
            </a:r>
            <a:r>
              <a:rPr lang="en-US" sz="2000" dirty="0"/>
              <a:t> yang </a:t>
            </a:r>
            <a:r>
              <a:rPr lang="en-US" sz="2000" dirty="0" err="1"/>
              <a:t>sudah</a:t>
            </a:r>
            <a:r>
              <a:rPr lang="en-US" sz="2000" dirty="0"/>
              <a:t> lama </a:t>
            </a:r>
            <a:r>
              <a:rPr lang="en-US" sz="2000" dirty="0" err="1"/>
              <a:t>terbit</a:t>
            </a:r>
            <a:r>
              <a:rPr lang="en-US" sz="2000" dirty="0"/>
              <a:t> </a:t>
            </a:r>
            <a:r>
              <a:rPr lang="en-US" sz="2000" dirty="0" err="1"/>
              <a:t>dan</a:t>
            </a:r>
            <a:r>
              <a:rPr lang="en-US" sz="2000" dirty="0"/>
              <a:t> </a:t>
            </a:r>
            <a:r>
              <a:rPr lang="en-US" sz="2000" dirty="0" err="1"/>
              <a:t>telah</a:t>
            </a:r>
            <a:r>
              <a:rPr lang="en-US" sz="2000" dirty="0"/>
              <a:t> </a:t>
            </a:r>
            <a:r>
              <a:rPr lang="en-US" sz="2000" dirty="0" err="1"/>
              <a:t>memiliki</a:t>
            </a:r>
            <a:r>
              <a:rPr lang="en-US" sz="2000" dirty="0"/>
              <a:t> </a:t>
            </a:r>
            <a:r>
              <a:rPr lang="en-US" sz="2000" dirty="0" err="1"/>
              <a:t>nomor</a:t>
            </a:r>
            <a:r>
              <a:rPr lang="en-US" sz="2000" dirty="0"/>
              <a:t> ISSN </a:t>
            </a:r>
            <a:r>
              <a:rPr lang="en-US" sz="2000" dirty="0" err="1"/>
              <a:t>versi</a:t>
            </a:r>
            <a:r>
              <a:rPr lang="en-US" sz="2000" dirty="0"/>
              <a:t> </a:t>
            </a:r>
            <a:r>
              <a:rPr lang="en-US" sz="2000" dirty="0" err="1"/>
              <a:t>cetak</a:t>
            </a:r>
            <a:r>
              <a:rPr lang="en-US" sz="2000" dirty="0"/>
              <a:t> (ISSN-P) </a:t>
            </a:r>
            <a:r>
              <a:rPr lang="en-US" sz="2000" dirty="0" err="1"/>
              <a:t>wajib</a:t>
            </a:r>
            <a:r>
              <a:rPr lang="en-US" sz="2000" dirty="0"/>
              <a:t> </a:t>
            </a:r>
            <a:r>
              <a:rPr lang="en-US" sz="2000" dirty="0" err="1"/>
              <a:t>mengajukan</a:t>
            </a:r>
            <a:r>
              <a:rPr lang="en-US" sz="2000" dirty="0"/>
              <a:t> </a:t>
            </a:r>
            <a:r>
              <a:rPr lang="en-US" sz="2000" dirty="0" err="1"/>
              <a:t>kembali</a:t>
            </a:r>
            <a:r>
              <a:rPr lang="en-US" sz="2000" dirty="0"/>
              <a:t> </a:t>
            </a:r>
            <a:r>
              <a:rPr lang="en-US" sz="2000" dirty="0" err="1"/>
              <a:t>nomor</a:t>
            </a:r>
            <a:r>
              <a:rPr lang="en-US" sz="2000" dirty="0"/>
              <a:t> ISSN </a:t>
            </a:r>
            <a:r>
              <a:rPr lang="en-US" sz="2000" dirty="0" err="1"/>
              <a:t>untuk</a:t>
            </a:r>
            <a:r>
              <a:rPr lang="en-US" sz="2000" dirty="0"/>
              <a:t> </a:t>
            </a:r>
            <a:r>
              <a:rPr lang="en-US" sz="2000" dirty="0" err="1"/>
              <a:t>versi</a:t>
            </a:r>
            <a:r>
              <a:rPr lang="en-US" sz="2000" dirty="0"/>
              <a:t> </a:t>
            </a:r>
            <a:r>
              <a:rPr lang="en-US" sz="2000" dirty="0" err="1"/>
              <a:t>elektronik</a:t>
            </a:r>
            <a:r>
              <a:rPr lang="en-US" sz="2000" dirty="0"/>
              <a:t> (e-ISSN) </a:t>
            </a:r>
            <a:r>
              <a:rPr lang="en-US" sz="2000" dirty="0" err="1"/>
              <a:t>sehingga</a:t>
            </a:r>
            <a:r>
              <a:rPr lang="en-US" sz="2000" dirty="0"/>
              <a:t> </a:t>
            </a:r>
            <a:r>
              <a:rPr lang="en-US" sz="2000" dirty="0" err="1"/>
              <a:t>satu</a:t>
            </a:r>
            <a:r>
              <a:rPr lang="en-US" sz="2000" dirty="0"/>
              <a:t> </a:t>
            </a:r>
            <a:r>
              <a:rPr lang="en-US" sz="2000" dirty="0" err="1"/>
              <a:t>jurnal</a:t>
            </a:r>
            <a:r>
              <a:rPr lang="en-US" sz="2000" dirty="0"/>
              <a:t> </a:t>
            </a:r>
            <a:r>
              <a:rPr lang="en-US" sz="2000" dirty="0" err="1"/>
              <a:t>memiliki</a:t>
            </a:r>
            <a:r>
              <a:rPr lang="en-US" sz="2000" dirty="0"/>
              <a:t> 2 </a:t>
            </a:r>
            <a:r>
              <a:rPr lang="en-US" sz="2000" dirty="0" err="1"/>
              <a:t>nomor</a:t>
            </a:r>
            <a:r>
              <a:rPr lang="en-US" sz="2000" dirty="0"/>
              <a:t> </a:t>
            </a:r>
            <a:r>
              <a:rPr lang="en-US" sz="2000" dirty="0" err="1"/>
              <a:t>dan</a:t>
            </a:r>
            <a:r>
              <a:rPr lang="en-US" sz="2000" dirty="0"/>
              <a:t> </a:t>
            </a:r>
            <a:r>
              <a:rPr lang="en-US" sz="2000" dirty="0" err="1"/>
              <a:t>penomoran</a:t>
            </a:r>
            <a:r>
              <a:rPr lang="en-US" sz="2000" dirty="0"/>
              <a:t> </a:t>
            </a:r>
            <a:r>
              <a:rPr lang="en-US" sz="2000" dirty="0" err="1"/>
              <a:t>artikel</a:t>
            </a:r>
            <a:r>
              <a:rPr lang="en-US" sz="2000" dirty="0"/>
              <a:t> </a:t>
            </a:r>
            <a:r>
              <a:rPr lang="en-US" sz="2000" dirty="0" err="1"/>
              <a:t>mengikuti</a:t>
            </a:r>
            <a:r>
              <a:rPr lang="en-US" sz="2000" dirty="0"/>
              <a:t> </a:t>
            </a:r>
            <a:r>
              <a:rPr lang="en-US" sz="2000" dirty="0" err="1"/>
              <a:t>versi</a:t>
            </a:r>
            <a:r>
              <a:rPr lang="en-US" sz="2000" dirty="0"/>
              <a:t> </a:t>
            </a:r>
            <a:r>
              <a:rPr lang="en-US" sz="2000" dirty="0" err="1"/>
              <a:t>cetak</a:t>
            </a:r>
            <a:r>
              <a:rPr lang="en-US" sz="2000" dirty="0"/>
              <a:t> </a:t>
            </a:r>
            <a:r>
              <a:rPr lang="en-US" sz="2000" dirty="0" err="1"/>
              <a:t>tidak</a:t>
            </a:r>
            <a:r>
              <a:rPr lang="en-US" sz="2000" dirty="0"/>
              <a:t> </a:t>
            </a:r>
            <a:r>
              <a:rPr lang="en-US" sz="2000" dirty="0" err="1"/>
              <a:t>dimulai</a:t>
            </a:r>
            <a:r>
              <a:rPr lang="en-US" sz="2000" dirty="0"/>
              <a:t> </a:t>
            </a:r>
            <a:r>
              <a:rPr lang="en-US" sz="2000" dirty="0" err="1"/>
              <a:t>dari</a:t>
            </a:r>
            <a:r>
              <a:rPr lang="en-US" sz="2000" dirty="0"/>
              <a:t> </a:t>
            </a:r>
            <a:r>
              <a:rPr lang="en-US" sz="2000" dirty="0" err="1"/>
              <a:t>awal</a:t>
            </a:r>
            <a:r>
              <a:rPr lang="en-US" sz="2000" dirty="0"/>
              <a:t> </a:t>
            </a:r>
            <a:r>
              <a:rPr lang="en-US" sz="2000" dirty="0" err="1"/>
              <a:t>hanya</a:t>
            </a:r>
            <a:r>
              <a:rPr lang="en-US" sz="2000" dirty="0"/>
              <a:t> </a:t>
            </a:r>
            <a:r>
              <a:rPr lang="en-US" sz="2000" dirty="0" err="1"/>
              <a:t>memberikan</a:t>
            </a:r>
            <a:r>
              <a:rPr lang="en-US" sz="2000" dirty="0"/>
              <a:t> </a:t>
            </a:r>
            <a:r>
              <a:rPr lang="en-US" sz="2000" dirty="0" err="1"/>
              <a:t>informasi</a:t>
            </a:r>
            <a:r>
              <a:rPr lang="en-US" sz="2000" dirty="0"/>
              <a:t> available online </a:t>
            </a:r>
            <a:r>
              <a:rPr lang="en-US" sz="2000" dirty="0" err="1"/>
              <a:t>semenjak</a:t>
            </a:r>
            <a:r>
              <a:rPr lang="en-US" sz="2000" dirty="0"/>
              <a:t> </a:t>
            </a:r>
            <a:r>
              <a:rPr lang="en-US" sz="2000" dirty="0" err="1"/>
              <a:t>kapan</a:t>
            </a:r>
            <a:r>
              <a:rPr lang="en-US" sz="2000" dirty="0"/>
              <a:t>?</a:t>
            </a: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l="7028" t="20000" r="59035" b="10001"/>
          <a:stretch>
            <a:fillRect/>
          </a:stretch>
        </p:blipFill>
        <p:spPr bwMode="auto">
          <a:xfrm>
            <a:off x="4727575" y="1736725"/>
            <a:ext cx="441642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733800" y="38100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4953000" y="3886200"/>
            <a:ext cx="2209800"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9" name="Rounded Rectangle 8"/>
          <p:cNvSpPr/>
          <p:nvPr/>
        </p:nvSpPr>
        <p:spPr>
          <a:xfrm>
            <a:off x="4800600" y="1066800"/>
            <a:ext cx="4114800" cy="5334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dirty="0" err="1"/>
              <a:t>Pendaftaran</a:t>
            </a:r>
            <a:r>
              <a:rPr lang="en-US" dirty="0"/>
              <a:t> ISSN : issn.pdii.lipi.go.id</a:t>
            </a:r>
          </a:p>
        </p:txBody>
      </p:sp>
    </p:spTree>
    <p:extLst>
      <p:ext uri="{BB962C8B-B14F-4D97-AF65-F5344CB8AC3E}">
        <p14:creationId xmlns:p14="http://schemas.microsoft.com/office/powerpoint/2010/main" val="10983110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43200" y="2937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Penerbit</a:t>
            </a:r>
            <a:endParaRPr lang="id-ID" sz="3200" b="1" dirty="0">
              <a:solidFill>
                <a:schemeClr val="bg1"/>
              </a:solidFill>
              <a:latin typeface="Calibri" pitchFamily="34" charset="0"/>
            </a:endParaRPr>
          </a:p>
        </p:txBody>
      </p:sp>
      <p:sp>
        <p:nvSpPr>
          <p:cNvPr id="8" name="Rectangle 7"/>
          <p:cNvSpPr/>
          <p:nvPr/>
        </p:nvSpPr>
        <p:spPr>
          <a:xfrm>
            <a:off x="0" y="2937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itchFamily="34" charset="0"/>
              </a:rPr>
              <a:t>KELEMBAGAAN</a:t>
            </a:r>
            <a:endParaRPr lang="id-ID" sz="2800" b="1" dirty="0">
              <a:latin typeface="Calibri" pitchFamily="34" charset="0"/>
            </a:endParaRPr>
          </a:p>
        </p:txBody>
      </p:sp>
      <p:pic>
        <p:nvPicPr>
          <p:cNvPr id="2" name="Picture 1"/>
          <p:cNvPicPr>
            <a:picLocks noChangeAspect="1"/>
          </p:cNvPicPr>
          <p:nvPr/>
        </p:nvPicPr>
        <p:blipFill>
          <a:blip r:embed="rId2"/>
          <a:stretch>
            <a:fillRect/>
          </a:stretch>
        </p:blipFill>
        <p:spPr>
          <a:xfrm>
            <a:off x="1136100" y="1515029"/>
            <a:ext cx="7017300" cy="473337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35327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0500272"/>
              </p:ext>
            </p:extLst>
          </p:nvPr>
        </p:nvGraphicFramePr>
        <p:xfrm>
          <a:off x="30126" y="1371600"/>
          <a:ext cx="8839200" cy="4754880"/>
        </p:xfrm>
        <a:graphic>
          <a:graphicData uri="http://schemas.openxmlformats.org/drawingml/2006/table">
            <a:tbl>
              <a:tblPr firstRow="1" bandRow="1">
                <a:tableStyleId>{5C22544A-7EE6-4342-B048-85BDC9FD1C3A}</a:tableStyleId>
              </a:tblPr>
              <a:tblGrid>
                <a:gridCol w="304800"/>
                <a:gridCol w="1905000"/>
                <a:gridCol w="609600"/>
                <a:gridCol w="1905000"/>
                <a:gridCol w="1981200"/>
                <a:gridCol w="2133600"/>
              </a:tblGrid>
              <a:tr h="457200">
                <a:tc>
                  <a:txBody>
                    <a:bodyPr/>
                    <a:lstStyle/>
                    <a:p>
                      <a:endParaRPr lang="id-ID" sz="1200" dirty="0"/>
                    </a:p>
                  </a:txBody>
                  <a:tcPr/>
                </a:tc>
                <a:tc>
                  <a:txBody>
                    <a:bodyPr/>
                    <a:lstStyle/>
                    <a:p>
                      <a:r>
                        <a:rPr lang="id-ID" sz="1200" dirty="0" smtClean="0"/>
                        <a:t>Indikator</a:t>
                      </a:r>
                      <a:endParaRPr lang="id-ID" sz="1200" dirty="0"/>
                    </a:p>
                  </a:txBody>
                  <a:tcPr/>
                </a:tc>
                <a:tc>
                  <a:txBody>
                    <a:bodyPr/>
                    <a:lstStyle/>
                    <a:p>
                      <a:r>
                        <a:rPr lang="id-ID" sz="1200" dirty="0" smtClean="0"/>
                        <a:t>Nilai</a:t>
                      </a:r>
                      <a:endParaRPr lang="id-ID" sz="1200" dirty="0"/>
                    </a:p>
                  </a:txBody>
                  <a:tcPr/>
                </a:tc>
                <a:tc>
                  <a:txBody>
                    <a:bodyPr/>
                    <a:lstStyle/>
                    <a:p>
                      <a:r>
                        <a:rPr lang="id-ID" sz="1200" dirty="0" smtClean="0"/>
                        <a:t>Contoh 1</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dirty="0" smtClean="0"/>
                        <a:t>Contoh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dirty="0" smtClean="0"/>
                        <a:t>Contoh 3</a:t>
                      </a:r>
                    </a:p>
                  </a:txBody>
                  <a:tcPr/>
                </a:tc>
              </a:tr>
              <a:tr h="370840">
                <a:tc>
                  <a:txBody>
                    <a:bodyPr/>
                    <a:lstStyle/>
                    <a:p>
                      <a:r>
                        <a:rPr lang="id-ID" sz="1200" dirty="0" smtClean="0"/>
                        <a:t>a</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b="0" i="0" u="none" strike="noStrike" kern="1200" baseline="0" dirty="0" smtClean="0">
                          <a:solidFill>
                            <a:schemeClr val="dk1"/>
                          </a:solidFill>
                          <a:latin typeface="+mn-lt"/>
                          <a:ea typeface="+mn-ea"/>
                          <a:cs typeface="+mn-cs"/>
                        </a:rPr>
                        <a:t>Organisasi profesi ilmiah 		</a:t>
                      </a:r>
                    </a:p>
                  </a:txBody>
                  <a:tcPr/>
                </a:tc>
                <a:tc>
                  <a:txBody>
                    <a:bodyPr/>
                    <a:lstStyle/>
                    <a:p>
                      <a:r>
                        <a:rPr lang="id-ID" sz="1200" dirty="0" smtClean="0"/>
                        <a:t>4</a:t>
                      </a:r>
                      <a:endParaRPr lang="id-ID" sz="1200" dirty="0"/>
                    </a:p>
                  </a:txBody>
                  <a:tcPr/>
                </a:tc>
                <a:tc>
                  <a:txBody>
                    <a:bodyPr/>
                    <a:lstStyle/>
                    <a:p>
                      <a:r>
                        <a:rPr lang="id-ID" sz="1200" dirty="0" smtClean="0"/>
                        <a:t> Asosiasi Institut Pendidikan Kebidanan Indonesia </a:t>
                      </a:r>
                      <a:endParaRPr lang="id-ID" sz="1200" dirty="0"/>
                    </a:p>
                  </a:txBody>
                  <a:tcPr/>
                </a:tc>
                <a:tc>
                  <a:txBody>
                    <a:bodyPr/>
                    <a:lstStyle/>
                    <a:p>
                      <a:r>
                        <a:rPr lang="fi-FI" sz="1200" kern="1200" dirty="0" smtClean="0">
                          <a:solidFill>
                            <a:schemeClr val="dk1"/>
                          </a:solidFill>
                          <a:latin typeface="+mn-lt"/>
                          <a:ea typeface="+mn-ea"/>
                          <a:cs typeface="+mn-cs"/>
                        </a:rPr>
                        <a:t>Asosiasi Konsultan Hak Kekayaan Intelektual Indonesia </a:t>
                      </a:r>
                      <a:endParaRPr lang="id-ID" sz="1200" dirty="0"/>
                    </a:p>
                  </a:txBody>
                  <a:tcPr/>
                </a:tc>
                <a:tc>
                  <a:txBody>
                    <a:bodyPr/>
                    <a:lstStyle/>
                    <a:p>
                      <a:r>
                        <a:rPr lang="id-ID" sz="1200" kern="1200" dirty="0" smtClean="0">
                          <a:solidFill>
                            <a:schemeClr val="dk1"/>
                          </a:solidFill>
                          <a:latin typeface="+mn-lt"/>
                          <a:ea typeface="+mn-ea"/>
                          <a:cs typeface="+mn-cs"/>
                        </a:rPr>
                        <a:t>PB PAPDI (Perhimpunan Dokter Spesialis Penyakit Dalam Indonesia) </a:t>
                      </a:r>
                      <a:endParaRPr lang="id-ID" sz="1200" dirty="0"/>
                    </a:p>
                  </a:txBody>
                  <a:tcPr/>
                </a:tc>
              </a:tr>
              <a:tr h="833120">
                <a:tc>
                  <a:txBody>
                    <a:bodyPr/>
                    <a:lstStyle/>
                    <a:p>
                      <a:r>
                        <a:rPr lang="id-ID" sz="1200" dirty="0" smtClean="0"/>
                        <a:t>b</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b="0" i="0" u="none" strike="noStrike" kern="1200" baseline="0" dirty="0" smtClean="0">
                          <a:solidFill>
                            <a:schemeClr val="dk1"/>
                          </a:solidFill>
                          <a:latin typeface="+mn-lt"/>
                          <a:ea typeface="+mn-ea"/>
                          <a:cs typeface="+mn-cs"/>
                        </a:rPr>
                        <a:t>Organisasi profesi ilmiah bekerjasama dengan perguruan tinggi dan/atau lembaga penelitian dan pengembangan/ Kementerian/Non Kementerian </a:t>
                      </a:r>
                    </a:p>
                  </a:txBody>
                  <a:tcPr/>
                </a:tc>
                <a:tc>
                  <a:txBody>
                    <a:bodyPr/>
                    <a:lstStyle/>
                    <a:p>
                      <a:r>
                        <a:rPr lang="id-ID" sz="1200" dirty="0" smtClean="0"/>
                        <a:t>3</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dirty="0" smtClean="0">
                          <a:effectLst/>
                        </a:rPr>
                        <a:t>Perhimpunan Teknik Pertanian Indonesia (</a:t>
                      </a:r>
                      <a:r>
                        <a:rPr lang="id-ID" sz="1200" b="1" dirty="0" smtClean="0">
                          <a:effectLst/>
                        </a:rPr>
                        <a:t>PERTETA</a:t>
                      </a:r>
                      <a:r>
                        <a:rPr lang="id-ID" sz="1200" dirty="0" smtClean="0">
                          <a:effectLst/>
                        </a:rPr>
                        <a:t>) bekerjasama dengan Departemen Teknik Mesin dan Biosistem (</a:t>
                      </a:r>
                      <a:r>
                        <a:rPr lang="id-ID" sz="1200" b="1" dirty="0" smtClean="0">
                          <a:effectLst/>
                        </a:rPr>
                        <a:t>TMB</a:t>
                      </a:r>
                      <a:r>
                        <a:rPr lang="id-ID" sz="1200" dirty="0" smtClean="0">
                          <a:effectLst/>
                        </a:rPr>
                        <a:t>) IPB</a:t>
                      </a:r>
                      <a:endParaRPr lang="en-US" sz="12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dk1"/>
                          </a:solidFill>
                          <a:latin typeface="+mn-lt"/>
                          <a:ea typeface="+mn-ea"/>
                          <a:cs typeface="+mn-cs"/>
                        </a:rPr>
                        <a:t>BSI Tegal bekerja sama dengan Asosiasi Profesi Multimedia Indonesia </a:t>
                      </a:r>
                      <a:endParaRPr lang="en-US" sz="12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dk1"/>
                          </a:solidFill>
                          <a:latin typeface="+mn-lt"/>
                          <a:ea typeface="+mn-ea"/>
                          <a:cs typeface="+mn-cs"/>
                        </a:rPr>
                        <a:t>Pusat Penelitian Teh dan Kina Gambung bekerjasama dengan Asosiasi Penelitian Perkebunan Indonesia</a:t>
                      </a:r>
                      <a:endParaRPr lang="en-US" sz="1200" b="0" dirty="0" smtClean="0"/>
                    </a:p>
                  </a:txBody>
                  <a:tcPr/>
                </a:tc>
              </a:tr>
              <a:tr h="370840">
                <a:tc>
                  <a:txBody>
                    <a:bodyPr/>
                    <a:lstStyle/>
                    <a:p>
                      <a:r>
                        <a:rPr lang="id-ID" sz="1200" dirty="0" smtClean="0"/>
                        <a:t>c</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b="0" i="0" u="none" strike="noStrike" kern="1200" baseline="0" dirty="0" smtClean="0">
                          <a:solidFill>
                            <a:schemeClr val="dk1"/>
                          </a:solidFill>
                          <a:latin typeface="+mn-lt"/>
                          <a:ea typeface="+mn-ea"/>
                          <a:cs typeface="+mn-cs"/>
                        </a:rPr>
                        <a:t>Perguruan tinggi, lembaga penelitian dan pengembangan </a:t>
                      </a:r>
                    </a:p>
                  </a:txBody>
                  <a:tcPr/>
                </a:tc>
                <a:tc>
                  <a:txBody>
                    <a:bodyPr/>
                    <a:lstStyle/>
                    <a:p>
                      <a:r>
                        <a:rPr lang="id-ID" sz="1200" dirty="0" smtClean="0"/>
                        <a:t>2</a:t>
                      </a:r>
                      <a:endParaRPr lang="id-ID" sz="1200" dirty="0"/>
                    </a:p>
                  </a:txBody>
                  <a:tcPr/>
                </a:tc>
                <a:tc>
                  <a:txBody>
                    <a:bodyPr/>
                    <a:lstStyle/>
                    <a:p>
                      <a:r>
                        <a:rPr lang="id-ID" sz="1200" dirty="0" smtClean="0"/>
                        <a:t>Badan Litbang Kesehatan</a:t>
                      </a:r>
                      <a:endParaRPr lang="id-ID" sz="1200" dirty="0"/>
                    </a:p>
                  </a:txBody>
                  <a:tcPr/>
                </a:tc>
                <a:tc>
                  <a:txBody>
                    <a:bodyPr/>
                    <a:lstStyle/>
                    <a:p>
                      <a:r>
                        <a:rPr lang="id-ID" sz="1200" kern="1200" dirty="0" smtClean="0">
                          <a:solidFill>
                            <a:schemeClr val="dk1"/>
                          </a:solidFill>
                          <a:latin typeface="+mn-lt"/>
                          <a:ea typeface="+mn-ea"/>
                          <a:cs typeface="+mn-cs"/>
                        </a:rPr>
                        <a:t>Sekolah Tinggi Agama Islam Nurul Iman (STAINI) Parung Bogor</a:t>
                      </a:r>
                      <a:endParaRPr lang="id-ID" sz="1200" dirty="0"/>
                    </a:p>
                  </a:txBody>
                  <a:tcPr/>
                </a:tc>
                <a:tc>
                  <a:txBody>
                    <a:bodyPr/>
                    <a:lstStyle/>
                    <a:p>
                      <a:r>
                        <a:rPr lang="id-ID" sz="1200" kern="1200" dirty="0" smtClean="0">
                          <a:solidFill>
                            <a:schemeClr val="dk1"/>
                          </a:solidFill>
                          <a:latin typeface="+mn-lt"/>
                          <a:ea typeface="+mn-ea"/>
                          <a:cs typeface="+mn-cs"/>
                        </a:rPr>
                        <a:t>Institut Agama Islam Negeri (IAIN) Antasari </a:t>
                      </a:r>
                      <a:endParaRPr lang="id-ID" sz="1200" dirty="0"/>
                    </a:p>
                  </a:txBody>
                  <a:tcPr/>
                </a:tc>
              </a:tr>
              <a:tr h="370840">
                <a:tc>
                  <a:txBody>
                    <a:bodyPr/>
                    <a:lstStyle/>
                    <a:p>
                      <a:r>
                        <a:rPr lang="id-ID" sz="1200" dirty="0" smtClean="0"/>
                        <a:t>d</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b="0" i="0" u="none" strike="noStrike" kern="1200" baseline="0" dirty="0" smtClean="0">
                          <a:solidFill>
                            <a:schemeClr val="dk1"/>
                          </a:solidFill>
                          <a:latin typeface="+mn-lt"/>
                          <a:ea typeface="+mn-ea"/>
                          <a:cs typeface="+mn-cs"/>
                        </a:rPr>
                        <a:t>Badan penerbitan non pemerintah atau perguruan tinggi yang mendelegasikan ke sub kelembagaan di bawahnya 	</a:t>
                      </a:r>
                    </a:p>
                  </a:txBody>
                  <a:tcPr/>
                </a:tc>
                <a:tc>
                  <a:txBody>
                    <a:bodyPr/>
                    <a:lstStyle/>
                    <a:p>
                      <a:r>
                        <a:rPr lang="id-ID" sz="1200" dirty="0" smtClean="0"/>
                        <a:t>1</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dk1"/>
                          </a:solidFill>
                          <a:latin typeface="+mn-lt"/>
                          <a:ea typeface="+mn-ea"/>
                          <a:cs typeface="+mn-cs"/>
                        </a:rPr>
                        <a:t>Lembaga Penelitian Pengembangan dan Pengabdian Masyarakat Universitas Muhammadiyah Tangerang </a:t>
                      </a:r>
                      <a:endParaRPr lang="id-ID" sz="1200" dirty="0" smtClean="0"/>
                    </a:p>
                  </a:txBody>
                  <a:tcPr/>
                </a:tc>
                <a:tc>
                  <a:txBody>
                    <a:bodyPr/>
                    <a:lstStyle/>
                    <a:p>
                      <a:r>
                        <a:rPr lang="id-ID" sz="1200" kern="1200" dirty="0" smtClean="0">
                          <a:solidFill>
                            <a:schemeClr val="dk1"/>
                          </a:solidFill>
                          <a:latin typeface="+mn-lt"/>
                          <a:ea typeface="+mn-ea"/>
                          <a:cs typeface="+mn-cs"/>
                        </a:rPr>
                        <a:t>Pusat Pengkajian Perencanaan Pembangunan dan Pengelolaan Sumberdaya Air, Universitas Muhammadiyah Padang</a:t>
                      </a:r>
                      <a:endParaRPr lang="id-ID" sz="1200" dirty="0"/>
                    </a:p>
                  </a:txBody>
                  <a:tcPr/>
                </a:tc>
                <a:tc>
                  <a:txBody>
                    <a:bodyPr/>
                    <a:lstStyle/>
                    <a:p>
                      <a:r>
                        <a:rPr lang="pt-BR" sz="1200" kern="1200" dirty="0" smtClean="0">
                          <a:solidFill>
                            <a:schemeClr val="dk1"/>
                          </a:solidFill>
                          <a:latin typeface="+mn-lt"/>
                          <a:ea typeface="+mn-ea"/>
                          <a:cs typeface="+mn-cs"/>
                        </a:rPr>
                        <a:t>Program Pascasarjana Universitas Bosowa 45 Makassar</a:t>
                      </a:r>
                      <a:endParaRPr lang="id-ID" sz="1200" dirty="0"/>
                    </a:p>
                  </a:txBody>
                  <a:tcPr/>
                </a:tc>
              </a:tr>
              <a:tr h="370840">
                <a:tc>
                  <a:txBody>
                    <a:bodyPr/>
                    <a:lstStyle/>
                    <a:p>
                      <a:r>
                        <a:rPr lang="id-ID" sz="1200" dirty="0" smtClean="0"/>
                        <a:t>e</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b="0" i="0" u="none" strike="noStrike" kern="1200" baseline="0" dirty="0" smtClean="0">
                          <a:solidFill>
                            <a:schemeClr val="dk1"/>
                          </a:solidFill>
                          <a:latin typeface="+mn-lt"/>
                          <a:ea typeface="+mn-ea"/>
                          <a:cs typeface="+mn-cs"/>
                        </a:rPr>
                        <a:t>Penerbit selain a, b, c dan d 	</a:t>
                      </a:r>
                    </a:p>
                  </a:txBody>
                  <a:tcPr/>
                </a:tc>
                <a:tc>
                  <a:txBody>
                    <a:bodyPr/>
                    <a:lstStyle/>
                    <a:p>
                      <a:r>
                        <a:rPr lang="id-ID" sz="1200" dirty="0" smtClean="0"/>
                        <a:t>0</a:t>
                      </a:r>
                      <a:endParaRPr lang="id-ID"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dk1"/>
                          </a:solidFill>
                          <a:latin typeface="+mn-lt"/>
                          <a:ea typeface="+mn-ea"/>
                          <a:cs typeface="+mn-cs"/>
                        </a:rPr>
                        <a:t>Yayasan Pengembangan Ilmu dan Profesi Pendidikan (YPIP) </a:t>
                      </a:r>
                      <a:endParaRPr lang="id-ID" sz="1200" dirty="0" smtClean="0"/>
                    </a:p>
                  </a:txBody>
                  <a:tcPr/>
                </a:tc>
                <a:tc>
                  <a:txBody>
                    <a:bodyPr/>
                    <a:lstStyle/>
                    <a:p>
                      <a:r>
                        <a:rPr lang="id-ID" sz="1200" kern="1200" dirty="0" smtClean="0">
                          <a:solidFill>
                            <a:schemeClr val="dk1"/>
                          </a:solidFill>
                          <a:latin typeface="+mn-lt"/>
                          <a:ea typeface="+mn-ea"/>
                          <a:cs typeface="+mn-cs"/>
                        </a:rPr>
                        <a:t>Laboratorium Program Studi PGPAUD FIP UNM</a:t>
                      </a:r>
                      <a:endParaRPr lang="id-ID" sz="1200" dirty="0"/>
                    </a:p>
                  </a:txBody>
                  <a:tcPr marL="19050" marR="19050" marT="19050" marB="19050"/>
                </a:tc>
                <a:tc>
                  <a:txBody>
                    <a:bodyPr/>
                    <a:lstStyle/>
                    <a:p>
                      <a:pPr algn="just"/>
                      <a:r>
                        <a:rPr lang="id-ID" sz="1200" dirty="0">
                          <a:latin typeface="helvetica"/>
                        </a:rPr>
                        <a:t>Yayasan Kehati </a:t>
                      </a:r>
                      <a:endParaRPr lang="id-ID" sz="1200" dirty="0"/>
                    </a:p>
                  </a:txBody>
                  <a:tcPr marL="19050" marR="19050" marT="19050" marB="19050"/>
                </a:tc>
              </a:tr>
            </a:tbl>
          </a:graphicData>
        </a:graphic>
      </p:graphicFrame>
      <p:sp>
        <p:nvSpPr>
          <p:cNvPr id="5" name="Rectangle 4"/>
          <p:cNvSpPr/>
          <p:nvPr/>
        </p:nvSpPr>
        <p:spPr>
          <a:xfrm>
            <a:off x="2743200" y="2937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Penerbit</a:t>
            </a:r>
            <a:endParaRPr lang="id-ID" sz="3200" b="1" dirty="0">
              <a:solidFill>
                <a:schemeClr val="bg1"/>
              </a:solidFill>
              <a:latin typeface="Calibri" pitchFamily="34" charset="0"/>
            </a:endParaRPr>
          </a:p>
        </p:txBody>
      </p:sp>
      <p:sp>
        <p:nvSpPr>
          <p:cNvPr id="6" name="Rectangle 5"/>
          <p:cNvSpPr/>
          <p:nvPr/>
        </p:nvSpPr>
        <p:spPr>
          <a:xfrm>
            <a:off x="0" y="2937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itchFamily="34" charset="0"/>
              </a:rPr>
              <a:t>KELEMBAGAAN</a:t>
            </a:r>
            <a:endParaRPr lang="id-ID" sz="2800" b="1" dirty="0">
              <a:latin typeface="Calibri" pitchFamily="34" charset="0"/>
            </a:endParaRPr>
          </a:p>
        </p:txBody>
      </p:sp>
    </p:spTree>
    <p:extLst>
      <p:ext uri="{BB962C8B-B14F-4D97-AF65-F5344CB8AC3E}">
        <p14:creationId xmlns:p14="http://schemas.microsoft.com/office/powerpoint/2010/main" val="902329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3" name="Picture 4" descr="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31887"/>
            <a:ext cx="23415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7" descr="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2" y="3722687"/>
            <a:ext cx="658653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8" descr="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741487"/>
            <a:ext cx="6400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743200" y="141312"/>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Penerbit</a:t>
            </a:r>
            <a:endParaRPr lang="id-ID" sz="3200" b="1" dirty="0">
              <a:solidFill>
                <a:schemeClr val="bg1"/>
              </a:solidFill>
              <a:latin typeface="Calibri" pitchFamily="34" charset="0"/>
            </a:endParaRPr>
          </a:p>
        </p:txBody>
      </p:sp>
      <p:sp>
        <p:nvSpPr>
          <p:cNvPr id="8" name="Rectangle 7"/>
          <p:cNvSpPr/>
          <p:nvPr/>
        </p:nvSpPr>
        <p:spPr>
          <a:xfrm>
            <a:off x="0" y="141312"/>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itchFamily="34" charset="0"/>
              </a:rPr>
              <a:t>KELEMBAGAAN</a:t>
            </a:r>
            <a:endParaRPr lang="id-ID" sz="2800" b="1" dirty="0">
              <a:latin typeface="Calibri" pitchFamily="34" charset="0"/>
            </a:endParaRPr>
          </a:p>
        </p:txBody>
      </p:sp>
    </p:spTree>
    <p:extLst>
      <p:ext uri="{BB962C8B-B14F-4D97-AF65-F5344CB8AC3E}">
        <p14:creationId xmlns:p14="http://schemas.microsoft.com/office/powerpoint/2010/main" val="8972094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92282"/>
            <a:ext cx="7543800" cy="39703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eaLnBrk="1" fontAlgn="t" hangingPunct="1">
              <a:defRPr/>
            </a:pPr>
            <a:r>
              <a:rPr lang="en-US" sz="3600" b="1" dirty="0" err="1">
                <a:solidFill>
                  <a:srgbClr val="000000"/>
                </a:solidFill>
              </a:rPr>
              <a:t>Sebagian</a:t>
            </a:r>
            <a:r>
              <a:rPr lang="en-US" sz="3600" b="1" dirty="0">
                <a:solidFill>
                  <a:srgbClr val="000000"/>
                </a:solidFill>
              </a:rPr>
              <a:t> </a:t>
            </a:r>
            <a:r>
              <a:rPr lang="en-US" sz="3600" b="1" dirty="0" err="1">
                <a:solidFill>
                  <a:srgbClr val="000000"/>
                </a:solidFill>
              </a:rPr>
              <a:t>Besar</a:t>
            </a:r>
            <a:r>
              <a:rPr lang="en-US" sz="3600" b="1" dirty="0">
                <a:solidFill>
                  <a:srgbClr val="000000"/>
                </a:solidFill>
              </a:rPr>
              <a:t> </a:t>
            </a:r>
            <a:r>
              <a:rPr lang="en-US" sz="3600" b="1" dirty="0" err="1">
                <a:solidFill>
                  <a:srgbClr val="000000"/>
                </a:solidFill>
              </a:rPr>
              <a:t>Jurnal</a:t>
            </a:r>
            <a:r>
              <a:rPr lang="en-US" sz="3600" b="1" dirty="0">
                <a:solidFill>
                  <a:srgbClr val="000000"/>
                </a:solidFill>
              </a:rPr>
              <a:t>  yang </a:t>
            </a:r>
            <a:r>
              <a:rPr lang="en-US" sz="3600" b="1" dirty="0" err="1">
                <a:solidFill>
                  <a:srgbClr val="000000"/>
                </a:solidFill>
              </a:rPr>
              <a:t>sudah</a:t>
            </a:r>
            <a:r>
              <a:rPr lang="en-US" sz="3600" b="1" dirty="0">
                <a:solidFill>
                  <a:srgbClr val="000000"/>
                </a:solidFill>
              </a:rPr>
              <a:t> </a:t>
            </a:r>
            <a:r>
              <a:rPr lang="en-US" sz="3600" b="1" dirty="0" err="1">
                <a:solidFill>
                  <a:srgbClr val="000000"/>
                </a:solidFill>
              </a:rPr>
              <a:t>terbit</a:t>
            </a:r>
            <a:r>
              <a:rPr lang="en-US" sz="3600" b="1" dirty="0">
                <a:solidFill>
                  <a:srgbClr val="000000"/>
                </a:solidFill>
              </a:rPr>
              <a:t> </a:t>
            </a:r>
            <a:r>
              <a:rPr lang="en-US" sz="3600" b="1" dirty="0" err="1">
                <a:solidFill>
                  <a:srgbClr val="000000"/>
                </a:solidFill>
              </a:rPr>
              <a:t>secara</a:t>
            </a:r>
            <a:r>
              <a:rPr lang="en-US" sz="3600" b="1" dirty="0">
                <a:solidFill>
                  <a:srgbClr val="000000"/>
                </a:solidFill>
              </a:rPr>
              <a:t> </a:t>
            </a:r>
            <a:r>
              <a:rPr lang="en-US" sz="3600" b="1" dirty="0" err="1" smtClean="0">
                <a:solidFill>
                  <a:srgbClr val="000000"/>
                </a:solidFill>
              </a:rPr>
              <a:t>Elektronik</a:t>
            </a:r>
            <a:r>
              <a:rPr lang="en-US" sz="3600" b="1" dirty="0">
                <a:solidFill>
                  <a:srgbClr val="000000"/>
                </a:solidFill>
              </a:rPr>
              <a:t> </a:t>
            </a:r>
            <a:r>
              <a:rPr lang="en-US" sz="3600" b="1" dirty="0" err="1" smtClean="0">
                <a:solidFill>
                  <a:srgbClr val="000000"/>
                </a:solidFill>
              </a:rPr>
              <a:t>tidak</a:t>
            </a:r>
            <a:r>
              <a:rPr lang="en-US" sz="3600" b="1" dirty="0" smtClean="0">
                <a:solidFill>
                  <a:srgbClr val="000000"/>
                </a:solidFill>
              </a:rPr>
              <a:t> </a:t>
            </a:r>
            <a:r>
              <a:rPr lang="en-US" sz="3600" b="1" dirty="0" err="1">
                <a:solidFill>
                  <a:srgbClr val="000000"/>
                </a:solidFill>
              </a:rPr>
              <a:t>m</a:t>
            </a:r>
            <a:r>
              <a:rPr lang="en-US" sz="3600" b="1" dirty="0" err="1" smtClean="0">
                <a:solidFill>
                  <a:srgbClr val="000000"/>
                </a:solidFill>
              </a:rPr>
              <a:t>encantumkan</a:t>
            </a:r>
            <a:r>
              <a:rPr lang="en-US" sz="3600" b="1" dirty="0" smtClean="0">
                <a:solidFill>
                  <a:srgbClr val="000000"/>
                </a:solidFill>
              </a:rPr>
              <a:t> </a:t>
            </a:r>
            <a:r>
              <a:rPr lang="en-US" sz="3600" b="1" dirty="0" err="1">
                <a:solidFill>
                  <a:srgbClr val="000000"/>
                </a:solidFill>
              </a:rPr>
              <a:t>Kelembagaan</a:t>
            </a:r>
            <a:r>
              <a:rPr lang="en-US" sz="3600" b="1" dirty="0">
                <a:solidFill>
                  <a:srgbClr val="000000"/>
                </a:solidFill>
              </a:rPr>
              <a:t> </a:t>
            </a:r>
            <a:r>
              <a:rPr lang="en-US" sz="3600" b="1" dirty="0" err="1">
                <a:solidFill>
                  <a:srgbClr val="000000"/>
                </a:solidFill>
              </a:rPr>
              <a:t>Penerbit</a:t>
            </a:r>
            <a:r>
              <a:rPr lang="en-US" sz="3600" b="1" dirty="0">
                <a:solidFill>
                  <a:srgbClr val="000000"/>
                </a:solidFill>
              </a:rPr>
              <a:t> </a:t>
            </a:r>
            <a:r>
              <a:rPr lang="en-US" sz="3600" b="1" dirty="0" err="1">
                <a:solidFill>
                  <a:srgbClr val="000000"/>
                </a:solidFill>
              </a:rPr>
              <a:t>Beserta</a:t>
            </a:r>
            <a:r>
              <a:rPr lang="en-US" sz="3600" b="1" dirty="0">
                <a:solidFill>
                  <a:srgbClr val="000000"/>
                </a:solidFill>
              </a:rPr>
              <a:t> </a:t>
            </a:r>
            <a:r>
              <a:rPr lang="en-US" sz="3600" b="1" dirty="0" err="1">
                <a:solidFill>
                  <a:srgbClr val="000000"/>
                </a:solidFill>
              </a:rPr>
              <a:t>Alamatnya</a:t>
            </a:r>
            <a:r>
              <a:rPr lang="en-US" sz="3600" b="1" dirty="0">
                <a:solidFill>
                  <a:srgbClr val="000000"/>
                </a:solidFill>
              </a:rPr>
              <a:t>, </a:t>
            </a:r>
            <a:r>
              <a:rPr lang="en-US" sz="3600" b="1" dirty="0" err="1" smtClean="0">
                <a:solidFill>
                  <a:srgbClr val="000000"/>
                </a:solidFill>
              </a:rPr>
              <a:t>Sehingga</a:t>
            </a:r>
            <a:r>
              <a:rPr lang="en-US" sz="3600" b="1" dirty="0" smtClean="0">
                <a:solidFill>
                  <a:srgbClr val="000000"/>
                </a:solidFill>
              </a:rPr>
              <a:t> </a:t>
            </a:r>
            <a:r>
              <a:rPr lang="en-US" sz="3600" b="1" dirty="0" err="1">
                <a:solidFill>
                  <a:srgbClr val="000000"/>
                </a:solidFill>
              </a:rPr>
              <a:t>menyulitkan</a:t>
            </a:r>
            <a:r>
              <a:rPr lang="en-US" sz="3600" b="1" dirty="0">
                <a:solidFill>
                  <a:srgbClr val="000000"/>
                </a:solidFill>
              </a:rPr>
              <a:t> </a:t>
            </a:r>
            <a:r>
              <a:rPr lang="en-US" sz="3600" b="1" dirty="0" err="1">
                <a:solidFill>
                  <a:srgbClr val="000000"/>
                </a:solidFill>
              </a:rPr>
              <a:t>korespondensi</a:t>
            </a:r>
            <a:r>
              <a:rPr lang="en-US" sz="3600" b="1" dirty="0">
                <a:solidFill>
                  <a:srgbClr val="000000"/>
                </a:solidFill>
              </a:rPr>
              <a:t> </a:t>
            </a:r>
            <a:r>
              <a:rPr lang="en-US" sz="3600" b="1" dirty="0" err="1" smtClean="0">
                <a:solidFill>
                  <a:srgbClr val="000000"/>
                </a:solidFill>
              </a:rPr>
              <a:t>bahkan</a:t>
            </a:r>
            <a:r>
              <a:rPr lang="en-US" sz="3600" b="1" dirty="0" smtClean="0">
                <a:solidFill>
                  <a:srgbClr val="000000"/>
                </a:solidFill>
              </a:rPr>
              <a:t> </a:t>
            </a:r>
            <a:r>
              <a:rPr lang="en-US" sz="3600" b="1" dirty="0" err="1">
                <a:solidFill>
                  <a:srgbClr val="000000"/>
                </a:solidFill>
              </a:rPr>
              <a:t>terkesan</a:t>
            </a:r>
            <a:r>
              <a:rPr lang="en-US" sz="3600" b="1" dirty="0">
                <a:solidFill>
                  <a:srgbClr val="000000"/>
                </a:solidFill>
              </a:rPr>
              <a:t> </a:t>
            </a:r>
            <a:r>
              <a:rPr lang="en-US" sz="3600" b="1" dirty="0" err="1">
                <a:solidFill>
                  <a:srgbClr val="000000"/>
                </a:solidFill>
              </a:rPr>
              <a:t>a</a:t>
            </a:r>
            <a:r>
              <a:rPr lang="en-US" sz="3600" b="1" dirty="0" err="1" smtClean="0">
                <a:solidFill>
                  <a:srgbClr val="000000"/>
                </a:solidFill>
              </a:rPr>
              <a:t>bal-abal</a:t>
            </a:r>
            <a:r>
              <a:rPr lang="en-US" sz="3600" b="1" dirty="0" smtClean="0">
                <a:solidFill>
                  <a:srgbClr val="000000"/>
                </a:solidFill>
              </a:rPr>
              <a:t> </a:t>
            </a:r>
            <a:r>
              <a:rPr lang="en-US" sz="3600" b="1" dirty="0" err="1">
                <a:solidFill>
                  <a:srgbClr val="000000"/>
                </a:solidFill>
              </a:rPr>
              <a:t>meski</a:t>
            </a:r>
            <a:r>
              <a:rPr lang="en-US" sz="3600" b="1" dirty="0">
                <a:solidFill>
                  <a:srgbClr val="000000"/>
                </a:solidFill>
              </a:rPr>
              <a:t> </a:t>
            </a:r>
            <a:r>
              <a:rPr lang="en-US" sz="3600" b="1" dirty="0" err="1">
                <a:solidFill>
                  <a:srgbClr val="000000"/>
                </a:solidFill>
              </a:rPr>
              <a:t>jurnal</a:t>
            </a:r>
            <a:r>
              <a:rPr lang="en-US" sz="3600" b="1" dirty="0">
                <a:solidFill>
                  <a:srgbClr val="000000"/>
                </a:solidFill>
              </a:rPr>
              <a:t> </a:t>
            </a:r>
            <a:r>
              <a:rPr lang="en-US" sz="3600" b="1" dirty="0" err="1" smtClean="0">
                <a:solidFill>
                  <a:srgbClr val="000000"/>
                </a:solidFill>
              </a:rPr>
              <a:t>tersebut</a:t>
            </a:r>
            <a:r>
              <a:rPr lang="en-US" sz="3600" b="1" dirty="0" smtClean="0">
                <a:solidFill>
                  <a:srgbClr val="000000"/>
                </a:solidFill>
              </a:rPr>
              <a:t> </a:t>
            </a:r>
            <a:r>
              <a:rPr lang="en-US" sz="3600" b="1" dirty="0" err="1">
                <a:solidFill>
                  <a:srgbClr val="000000"/>
                </a:solidFill>
              </a:rPr>
              <a:t>versi</a:t>
            </a:r>
            <a:r>
              <a:rPr lang="en-US" sz="3600" b="1" dirty="0">
                <a:solidFill>
                  <a:srgbClr val="000000"/>
                </a:solidFill>
              </a:rPr>
              <a:t> </a:t>
            </a:r>
            <a:r>
              <a:rPr lang="en-US" sz="3600" b="1" dirty="0" err="1">
                <a:solidFill>
                  <a:srgbClr val="000000"/>
                </a:solidFill>
              </a:rPr>
              <a:t>elektronik</a:t>
            </a:r>
            <a:r>
              <a:rPr lang="en-US" sz="3600" b="1" dirty="0">
                <a:solidFill>
                  <a:srgbClr val="000000"/>
                </a:solidFill>
              </a:rPr>
              <a:t> </a:t>
            </a:r>
            <a:r>
              <a:rPr lang="en-US" sz="3600" b="1" dirty="0" err="1">
                <a:solidFill>
                  <a:srgbClr val="000000"/>
                </a:solidFill>
              </a:rPr>
              <a:t>terakreditasi</a:t>
            </a:r>
            <a:endParaRPr lang="en-US" sz="3600" b="1" dirty="0">
              <a:solidFill>
                <a:srgbClr val="000000"/>
              </a:solidFill>
            </a:endParaRPr>
          </a:p>
        </p:txBody>
      </p:sp>
      <p:sp>
        <p:nvSpPr>
          <p:cNvPr id="3" name="Rectangle 2"/>
          <p:cNvSpPr/>
          <p:nvPr/>
        </p:nvSpPr>
        <p:spPr>
          <a:xfrm>
            <a:off x="2743200" y="0"/>
            <a:ext cx="64008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bg1"/>
                </a:solidFill>
                <a:latin typeface="Calibri" pitchFamily="34" charset="0"/>
              </a:rPr>
              <a:t>Penerbit</a:t>
            </a:r>
            <a:endParaRPr lang="id-ID" sz="3200" b="1" dirty="0">
              <a:solidFill>
                <a:schemeClr val="bg1"/>
              </a:solidFill>
              <a:latin typeface="Calibri" pitchFamily="34" charset="0"/>
            </a:endParaRPr>
          </a:p>
        </p:txBody>
      </p:sp>
      <p:sp>
        <p:nvSpPr>
          <p:cNvPr id="4" name="Rectangle 3"/>
          <p:cNvSpPr/>
          <p:nvPr/>
        </p:nvSpPr>
        <p:spPr>
          <a:xfrm>
            <a:off x="0" y="0"/>
            <a:ext cx="27432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itchFamily="34" charset="0"/>
              </a:rPr>
              <a:t>KELEMBAGAAN</a:t>
            </a:r>
            <a:endParaRPr lang="id-ID" sz="2800" b="1" dirty="0">
              <a:latin typeface="Calibri" pitchFamily="34" charset="0"/>
            </a:endParaRPr>
          </a:p>
        </p:txBody>
      </p:sp>
    </p:spTree>
    <p:extLst>
      <p:ext uri="{BB962C8B-B14F-4D97-AF65-F5344CB8AC3E}">
        <p14:creationId xmlns:p14="http://schemas.microsoft.com/office/powerpoint/2010/main" val="19493748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75735"/>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Penyuntingan</a:t>
            </a:r>
            <a:r>
              <a:rPr lang="en-US" sz="2800" b="1" dirty="0" smtClean="0">
                <a:latin typeface="Calibri" pitchFamily="34" charset="0"/>
              </a:rPr>
              <a:t> &amp; </a:t>
            </a:r>
            <a:r>
              <a:rPr lang="en-US" sz="2800" b="1" dirty="0" err="1" smtClean="0">
                <a:solidFill>
                  <a:schemeClr val="bg1"/>
                </a:solidFill>
                <a:latin typeface="Calibri" pitchFamily="34" charset="0"/>
              </a:rPr>
              <a:t>Manajemen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Pengelolaan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Terbitan</a:t>
            </a:r>
            <a:r>
              <a:rPr lang="en-US" sz="2800" b="1" dirty="0" smtClean="0">
                <a:solidFill>
                  <a:schemeClr val="bg1"/>
                </a:solidFill>
                <a:latin typeface="Calibri" pitchFamily="34" charset="0"/>
              </a:rPr>
              <a:t> </a:t>
            </a:r>
            <a:endParaRPr lang="id-ID" sz="2800" b="1" dirty="0">
              <a:solidFill>
                <a:schemeClr val="bg1"/>
              </a:solidFill>
              <a:latin typeface="Calibri" pitchFamily="34" charset="0"/>
            </a:endParaRPr>
          </a:p>
        </p:txBody>
      </p:sp>
      <p:sp>
        <p:nvSpPr>
          <p:cNvPr id="4" name="Rectangle 3"/>
          <p:cNvSpPr/>
          <p:nvPr/>
        </p:nvSpPr>
        <p:spPr>
          <a:xfrm>
            <a:off x="0" y="375735"/>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382644" y="1514270"/>
            <a:ext cx="3986156"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Pelibatan</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Mitra</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Bebestari</a:t>
            </a:r>
            <a:endParaRPr lang="id-ID" sz="2800" b="1" dirty="0">
              <a:solidFill>
                <a:schemeClr val="tx1">
                  <a:lumMod val="75000"/>
                  <a:lumOff val="25000"/>
                </a:schemeClr>
              </a:solidFill>
              <a:latin typeface="+mj-lt"/>
            </a:endParaRPr>
          </a:p>
        </p:txBody>
      </p:sp>
      <p:grpSp>
        <p:nvGrpSpPr>
          <p:cNvPr id="8" name="Group 7"/>
          <p:cNvGrpSpPr/>
          <p:nvPr/>
        </p:nvGrpSpPr>
        <p:grpSpPr>
          <a:xfrm>
            <a:off x="478950" y="2356935"/>
            <a:ext cx="8131650" cy="3662865"/>
            <a:chOff x="859950" y="2052135"/>
            <a:chExt cx="7424100" cy="3281865"/>
          </a:xfrm>
        </p:grpSpPr>
        <p:pic>
          <p:nvPicPr>
            <p:cNvPr id="6" name="Picture 5"/>
            <p:cNvPicPr>
              <a:picLocks noChangeAspect="1"/>
            </p:cNvPicPr>
            <p:nvPr/>
          </p:nvPicPr>
          <p:blipFill>
            <a:blip r:embed="rId2"/>
            <a:stretch>
              <a:fillRect/>
            </a:stretch>
          </p:blipFill>
          <p:spPr>
            <a:xfrm>
              <a:off x="859950" y="2052135"/>
              <a:ext cx="7424100" cy="275373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859950" y="4775640"/>
              <a:ext cx="7424100" cy="55836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05266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75735"/>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Pelibatan Mitra Bebestari</a:t>
            </a:r>
            <a:endParaRPr lang="id-ID" sz="2800" b="1" dirty="0">
              <a:solidFill>
                <a:schemeClr val="bg1"/>
              </a:solidFill>
              <a:latin typeface="Calibri" pitchFamily="34" charset="0"/>
            </a:endParaRPr>
          </a:p>
        </p:txBody>
      </p:sp>
      <p:sp>
        <p:nvSpPr>
          <p:cNvPr id="3" name="Rectangle 2"/>
          <p:cNvSpPr/>
          <p:nvPr/>
        </p:nvSpPr>
        <p:spPr>
          <a:xfrm>
            <a:off x="0" y="375735"/>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4" name="TextBox 3"/>
          <p:cNvSpPr txBox="1"/>
          <p:nvPr/>
        </p:nvSpPr>
        <p:spPr>
          <a:xfrm>
            <a:off x="533400" y="1143000"/>
            <a:ext cx="8077200" cy="5478423"/>
          </a:xfrm>
          <a:prstGeom prst="rect">
            <a:avLst/>
          </a:prstGeom>
          <a:noFill/>
        </p:spPr>
        <p:txBody>
          <a:bodyPr wrap="square" rtlCol="0">
            <a:spAutoFit/>
          </a:bodyPr>
          <a:lstStyle/>
          <a:p>
            <a:pPr marL="285750" indent="-285750">
              <a:buFont typeface="Arial"/>
              <a:buChar char="•"/>
            </a:pPr>
            <a:r>
              <a:rPr lang="en-US" sz="2500" smtClean="0"/>
              <a:t>Kualifikasi Anggota Mitra Bebestari sedapat mungkin yang mempunyai kualifikasi rekam jejak publikasi internasional &gt;50% (misal: total 10 mitra bebestari, berarti paling tidak 6 orang harus mempunyai publikasi internasional (3 tahun terakhir)) </a:t>
            </a:r>
            <a:r>
              <a:rPr lang="en-US" sz="2500" smtClean="0">
                <a:sym typeface="Wingdings"/>
              </a:rPr>
              <a:t> </a:t>
            </a:r>
            <a:r>
              <a:rPr lang="en-US" sz="2500" b="1" smtClean="0">
                <a:solidFill>
                  <a:srgbClr val="0000FF"/>
                </a:solidFill>
                <a:sym typeface="Wingdings"/>
              </a:rPr>
              <a:t>Nilai: 5</a:t>
            </a:r>
          </a:p>
          <a:p>
            <a:pPr marL="285750" indent="-285750">
              <a:buFont typeface="Arial"/>
              <a:buChar char="•"/>
            </a:pPr>
            <a:endParaRPr lang="en-US" sz="2500" b="1" smtClean="0">
              <a:solidFill>
                <a:srgbClr val="0000FF"/>
              </a:solidFill>
            </a:endParaRPr>
          </a:p>
          <a:p>
            <a:pPr marL="285750" indent="-285750">
              <a:buFont typeface="Arial"/>
              <a:buChar char="•"/>
            </a:pPr>
            <a:r>
              <a:rPr lang="en-US" sz="2500" smtClean="0"/>
              <a:t>Jika Anggota Mitra Bebestari mempunyai kualifikasi pengalaman publikasi nasional &gt;50% (misal: total 10 mitra bebestari, berarti paling tidak 6 orang harus mempunyai rekam jejak publikasi nasional (3 tahun terakhir)) </a:t>
            </a:r>
            <a:r>
              <a:rPr lang="en-US" sz="2500" smtClean="0">
                <a:sym typeface="Wingdings"/>
              </a:rPr>
              <a:t> </a:t>
            </a:r>
            <a:r>
              <a:rPr lang="en-US" sz="2500" b="1" smtClean="0">
                <a:solidFill>
                  <a:srgbClr val="0000FF"/>
                </a:solidFill>
                <a:sym typeface="Wingdings"/>
              </a:rPr>
              <a:t>Nilai: 3</a:t>
            </a:r>
            <a:r>
              <a:rPr lang="en-US" sz="2500" b="1" smtClean="0">
                <a:solidFill>
                  <a:srgbClr val="0000FF"/>
                </a:solidFill>
              </a:rPr>
              <a:t> </a:t>
            </a:r>
          </a:p>
          <a:p>
            <a:pPr marL="285750" indent="-285750">
              <a:buFont typeface="Arial"/>
              <a:buChar char="•"/>
            </a:pPr>
            <a:endParaRPr lang="en-US" sz="2500" b="1" smtClean="0">
              <a:solidFill>
                <a:srgbClr val="0000FF"/>
              </a:solidFill>
            </a:endParaRPr>
          </a:p>
          <a:p>
            <a:pPr marL="285750" indent="-285750">
              <a:buFont typeface="Arial"/>
              <a:buChar char="•"/>
            </a:pPr>
            <a:r>
              <a:rPr lang="en-US" sz="2500" smtClean="0"/>
              <a:t>Jika mitra bebestari lokal atau tidak punya rekam jejak publikasi ilmiah  </a:t>
            </a:r>
            <a:r>
              <a:rPr lang="en-US" sz="2500" smtClean="0">
                <a:sym typeface="Wingdings"/>
              </a:rPr>
              <a:t> </a:t>
            </a:r>
            <a:r>
              <a:rPr lang="en-US" sz="2500" b="1" smtClean="0">
                <a:solidFill>
                  <a:srgbClr val="0000FF"/>
                </a:solidFill>
                <a:sym typeface="Wingdings"/>
              </a:rPr>
              <a:t>Nilai: 1</a:t>
            </a:r>
            <a:endParaRPr lang="en-US" sz="2500" b="1">
              <a:solidFill>
                <a:srgbClr val="0000FF"/>
              </a:solidFill>
            </a:endParaRPr>
          </a:p>
        </p:txBody>
      </p:sp>
    </p:spTree>
    <p:extLst>
      <p:ext uri="{BB962C8B-B14F-4D97-AF65-F5344CB8AC3E}">
        <p14:creationId xmlns:p14="http://schemas.microsoft.com/office/powerpoint/2010/main" val="16627432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75735"/>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Pelibatan Mitra Bebestari</a:t>
            </a:r>
            <a:endParaRPr lang="id-ID" sz="2800" b="1" dirty="0">
              <a:solidFill>
                <a:schemeClr val="bg1"/>
              </a:solidFill>
              <a:latin typeface="Calibri" pitchFamily="34" charset="0"/>
            </a:endParaRPr>
          </a:p>
        </p:txBody>
      </p:sp>
      <p:sp>
        <p:nvSpPr>
          <p:cNvPr id="3" name="Rectangle 2"/>
          <p:cNvSpPr/>
          <p:nvPr/>
        </p:nvSpPr>
        <p:spPr>
          <a:xfrm>
            <a:off x="0" y="375735"/>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4" name="TextBox 3"/>
          <p:cNvSpPr txBox="1"/>
          <p:nvPr/>
        </p:nvSpPr>
        <p:spPr>
          <a:xfrm>
            <a:off x="533400" y="990600"/>
            <a:ext cx="8305800" cy="6247864"/>
          </a:xfrm>
          <a:prstGeom prst="rect">
            <a:avLst/>
          </a:prstGeom>
          <a:noFill/>
        </p:spPr>
        <p:txBody>
          <a:bodyPr wrap="square" rtlCol="0">
            <a:spAutoFit/>
          </a:bodyPr>
          <a:lstStyle/>
          <a:p>
            <a:pPr marL="285750" indent="-285750">
              <a:buFont typeface="Arial"/>
              <a:buChar char="•"/>
            </a:pPr>
            <a:r>
              <a:rPr lang="en-US" sz="2500" smtClean="0"/>
              <a:t>Daftar atau database Mitra Bebestari sebuah jurnal harus tersedia secara daring.</a:t>
            </a:r>
          </a:p>
          <a:p>
            <a:pPr marL="285750" indent="-285750">
              <a:buFont typeface="Arial"/>
              <a:buChar char="•"/>
            </a:pPr>
            <a:r>
              <a:rPr lang="en-US" sz="2500" b="1">
                <a:solidFill>
                  <a:srgbClr val="0000FF"/>
                </a:solidFill>
              </a:rPr>
              <a:t>Curriculum Vitae Mitra Bebestari disediakan secara daring dalam bentuk URL </a:t>
            </a:r>
            <a:r>
              <a:rPr lang="en-US" sz="2500"/>
              <a:t>(misalnya URL Profil User di OJS dihubungkan dengan Profil Rekam Jejak Mitra Bebestari di </a:t>
            </a:r>
            <a:r>
              <a:rPr lang="en-US" sz="2500" b="1"/>
              <a:t>Google Scholar </a:t>
            </a:r>
            <a:r>
              <a:rPr lang="en-US" sz="2500"/>
              <a:t>dan/atau </a:t>
            </a:r>
            <a:r>
              <a:rPr lang="en-US" sz="2500" b="1"/>
              <a:t>Scopus ID </a:t>
            </a:r>
            <a:r>
              <a:rPr lang="en-US" sz="2500"/>
              <a:t>dan/atau </a:t>
            </a:r>
            <a:r>
              <a:rPr lang="en-US" sz="2500" b="1"/>
              <a:t>Orchid ID</a:t>
            </a:r>
            <a:r>
              <a:rPr lang="en-US" sz="2500"/>
              <a:t>)</a:t>
            </a:r>
            <a:endParaRPr lang="en-US" sz="2500" smtClean="0"/>
          </a:p>
          <a:p>
            <a:pPr marL="285750" indent="-285750">
              <a:buFont typeface="Arial"/>
              <a:buChar char="•"/>
            </a:pPr>
            <a:r>
              <a:rPr lang="en-US" sz="2500" smtClean="0"/>
              <a:t>Jika tidak bisa menyediakan secara daring, dapat juga Curriculum Vitae dalam bentuk dokumen PDF yang ditaruh di URL tertentu kmd di hubungkan URLnya</a:t>
            </a:r>
          </a:p>
          <a:p>
            <a:pPr marL="285750" indent="-285750">
              <a:buFont typeface="Arial"/>
              <a:buChar char="•"/>
            </a:pPr>
            <a:r>
              <a:rPr lang="en-US" sz="2500" b="1">
                <a:solidFill>
                  <a:srgbClr val="0000FF"/>
                </a:solidFill>
              </a:rPr>
              <a:t>Mitra Bebestari sebaiknya diberikan Ucapan Terima kasih secara khusus untuk setiap terbitannya.</a:t>
            </a:r>
          </a:p>
          <a:p>
            <a:pPr marL="285750" indent="-285750">
              <a:buFont typeface="Arial"/>
              <a:buChar char="•"/>
            </a:pPr>
            <a:r>
              <a:rPr lang="en-US" sz="2500" b="1">
                <a:solidFill>
                  <a:srgbClr val="0000FF"/>
                </a:solidFill>
              </a:rPr>
              <a:t>Jangan masukkan MB dalam pengelola tetap sebuah jurnal</a:t>
            </a:r>
            <a:endParaRPr lang="en-US" sz="2500" b="1" smtClean="0">
              <a:solidFill>
                <a:srgbClr val="0000FF"/>
              </a:solidFill>
            </a:endParaRPr>
          </a:p>
          <a:p>
            <a:pPr marL="285750" indent="-285750">
              <a:buFont typeface="Arial"/>
              <a:buChar char="•"/>
            </a:pPr>
            <a:endParaRPr lang="en-US" sz="2500" b="1" smtClean="0">
              <a:solidFill>
                <a:srgbClr val="0000FF"/>
              </a:solidFill>
            </a:endParaRPr>
          </a:p>
          <a:p>
            <a:pPr marL="285750" indent="-285750">
              <a:buFont typeface="Arial"/>
              <a:buChar char="•"/>
            </a:pPr>
            <a:endParaRPr lang="en-US" sz="2500" b="1">
              <a:solidFill>
                <a:srgbClr val="0000FF"/>
              </a:solidFill>
            </a:endParaRPr>
          </a:p>
        </p:txBody>
      </p:sp>
    </p:spTree>
    <p:extLst>
      <p:ext uri="{BB962C8B-B14F-4D97-AF65-F5344CB8AC3E}">
        <p14:creationId xmlns:p14="http://schemas.microsoft.com/office/powerpoint/2010/main" val="13154740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5 at 09.49.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2" y="1520160"/>
            <a:ext cx="9144000" cy="5316929"/>
          </a:xfrm>
          <a:prstGeom prst="rect">
            <a:avLst/>
          </a:prstGeom>
          <a:ln>
            <a:solidFill>
              <a:schemeClr val="tx1"/>
            </a:solidFill>
          </a:ln>
        </p:spPr>
      </p:pic>
      <p:pic>
        <p:nvPicPr>
          <p:cNvPr id="2" name="Picture 1" descr="Screen Shot 2015-11-15 at 09.4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476" y="1764"/>
            <a:ext cx="3952420" cy="4648200"/>
          </a:xfrm>
          <a:prstGeom prst="rect">
            <a:avLst/>
          </a:prstGeom>
          <a:ln>
            <a:solidFill>
              <a:schemeClr val="tx1"/>
            </a:solidFill>
          </a:ln>
        </p:spPr>
      </p:pic>
      <p:sp>
        <p:nvSpPr>
          <p:cNvPr id="5" name="Rectangle 4"/>
          <p:cNvSpPr/>
          <p:nvPr/>
        </p:nvSpPr>
        <p:spPr>
          <a:xfrm>
            <a:off x="76200" y="152400"/>
            <a:ext cx="49530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Contoh Data Mitra Bebestari (login as Editor)</a:t>
            </a:r>
            <a:endParaRPr lang="id-ID" sz="2800" b="1" dirty="0">
              <a:solidFill>
                <a:schemeClr val="bg1"/>
              </a:solidFill>
              <a:latin typeface="Calibri" pitchFamily="34" charset="0"/>
            </a:endParaRPr>
          </a:p>
        </p:txBody>
      </p:sp>
    </p:spTree>
    <p:extLst>
      <p:ext uri="{BB962C8B-B14F-4D97-AF65-F5344CB8AC3E}">
        <p14:creationId xmlns:p14="http://schemas.microsoft.com/office/powerpoint/2010/main" val="3227392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82079"/>
            <a:ext cx="7563930" cy="107721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d-ID" sz="3200" dirty="0" smtClean="0"/>
              <a:t>Profil Jurnal</a:t>
            </a:r>
            <a:endParaRPr lang="en-US" sz="3200" dirty="0" smtClean="0"/>
          </a:p>
          <a:p>
            <a:r>
              <a:rPr lang="en-US" sz="3200" dirty="0" err="1" smtClean="0"/>
              <a:t>Universitas</a:t>
            </a:r>
            <a:r>
              <a:rPr lang="en-US" sz="3200" dirty="0" smtClean="0"/>
              <a:t> </a:t>
            </a:r>
            <a:r>
              <a:rPr lang="en-US" sz="3200" dirty="0" err="1" smtClean="0"/>
              <a:t>Muhammadiyah</a:t>
            </a:r>
            <a:r>
              <a:rPr lang="en-US" sz="3200" dirty="0" smtClean="0"/>
              <a:t> Sumatera Utara</a:t>
            </a:r>
            <a:endParaRPr lang="id-ID" sz="3200" dirty="0"/>
          </a:p>
        </p:txBody>
      </p:sp>
      <p:graphicFrame>
        <p:nvGraphicFramePr>
          <p:cNvPr id="3" name="Table 2"/>
          <p:cNvGraphicFramePr>
            <a:graphicFrameLocks noGrp="1"/>
          </p:cNvGraphicFramePr>
          <p:nvPr>
            <p:extLst>
              <p:ext uri="{D42A27DB-BD31-4B8C-83A1-F6EECF244321}">
                <p14:modId xmlns:p14="http://schemas.microsoft.com/office/powerpoint/2010/main" val="1110667196"/>
              </p:ext>
            </p:extLst>
          </p:nvPr>
        </p:nvGraphicFramePr>
        <p:xfrm>
          <a:off x="323528" y="1556792"/>
          <a:ext cx="7056784" cy="4919037"/>
        </p:xfrm>
        <a:graphic>
          <a:graphicData uri="http://schemas.openxmlformats.org/drawingml/2006/table">
            <a:tbl>
              <a:tblPr>
                <a:tableStyleId>{5C22544A-7EE6-4342-B048-85BDC9FD1C3A}</a:tableStyleId>
              </a:tblPr>
              <a:tblGrid>
                <a:gridCol w="648072"/>
                <a:gridCol w="6408712"/>
              </a:tblGrid>
              <a:tr h="113704">
                <a:tc>
                  <a:txBody>
                    <a:bodyPr/>
                    <a:lstStyle/>
                    <a:p>
                      <a:pPr algn="l" fontAlgn="t"/>
                      <a:r>
                        <a:rPr lang="en-US" sz="1400" u="none" strike="noStrike">
                          <a:effectLst/>
                        </a:rPr>
                        <a:t>No</a:t>
                      </a:r>
                      <a:endParaRPr lang="en-US" sz="1400" b="0" i="0" u="none" strike="noStrike">
                        <a:solidFill>
                          <a:srgbClr val="000000"/>
                        </a:solidFill>
                        <a:effectLst/>
                        <a:latin typeface="Calibri"/>
                      </a:endParaRPr>
                    </a:p>
                  </a:txBody>
                  <a:tcPr marL="2773" marR="2773" marT="2773" marB="0"/>
                </a:tc>
                <a:tc>
                  <a:txBody>
                    <a:bodyPr/>
                    <a:lstStyle/>
                    <a:p>
                      <a:pPr algn="l" fontAlgn="t"/>
                      <a:r>
                        <a:rPr lang="en-US" sz="1400" u="none" strike="noStrike">
                          <a:effectLst/>
                        </a:rPr>
                        <a:t>Nama Jurnal</a:t>
                      </a:r>
                      <a:endParaRPr lang="en-US" sz="1400" b="0" i="0" u="none" strike="noStrike">
                        <a:solidFill>
                          <a:srgbClr val="000000"/>
                        </a:solidFill>
                        <a:effectLst/>
                        <a:latin typeface="Calibri"/>
                      </a:endParaRPr>
                    </a:p>
                  </a:txBody>
                  <a:tcPr marL="2773" marR="2773" marT="2773" marB="0"/>
                </a:tc>
              </a:tr>
              <a:tr h="119250">
                <a:tc>
                  <a:txBody>
                    <a:bodyPr/>
                    <a:lstStyle/>
                    <a:p>
                      <a:pPr algn="l" fontAlgn="t"/>
                      <a:r>
                        <a:rPr lang="en-US" sz="1400" u="none" strike="noStrike">
                          <a:effectLst/>
                        </a:rPr>
                        <a:t>1</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RESTITUSI</a:t>
                      </a:r>
                      <a:endParaRPr lang="en-US" sz="1400" b="0" i="0" u="none" strike="noStrike">
                        <a:solidFill>
                          <a:srgbClr val="000000"/>
                        </a:solidFill>
                        <a:effectLst/>
                        <a:latin typeface="Calibri"/>
                      </a:endParaRPr>
                    </a:p>
                  </a:txBody>
                  <a:tcPr marL="2773" marR="2773" marT="2773" marB="0" anchor="b"/>
                </a:tc>
              </a:tr>
              <a:tr h="119250">
                <a:tc>
                  <a:txBody>
                    <a:bodyPr/>
                    <a:lstStyle/>
                    <a:p>
                      <a:pPr algn="l" fontAlgn="t"/>
                      <a:r>
                        <a:rPr lang="en-US" sz="1400" u="none" strike="noStrike">
                          <a:effectLst/>
                        </a:rPr>
                        <a:t>2</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DE LEGA LATA</a:t>
                      </a:r>
                      <a:endParaRPr lang="en-US" sz="1400" b="0" i="0" u="none" strike="noStrike">
                        <a:solidFill>
                          <a:srgbClr val="000000"/>
                        </a:solidFill>
                        <a:effectLst/>
                        <a:latin typeface="Calibri"/>
                      </a:endParaRPr>
                    </a:p>
                  </a:txBody>
                  <a:tcPr marL="2773" marR="2773" marT="2773" marB="0" anchor="b"/>
                </a:tc>
              </a:tr>
              <a:tr h="119250">
                <a:tc>
                  <a:txBody>
                    <a:bodyPr/>
                    <a:lstStyle/>
                    <a:p>
                      <a:pPr algn="l" fontAlgn="t"/>
                      <a:r>
                        <a:rPr lang="en-US" sz="1400" u="none" strike="noStrike">
                          <a:effectLst/>
                        </a:rPr>
                        <a:t>3</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Al-Marshad</a:t>
                      </a:r>
                      <a:endParaRPr lang="en-US" sz="1400" b="0" i="0" u="none" strike="noStrike">
                        <a:solidFill>
                          <a:srgbClr val="000000"/>
                        </a:solidFill>
                        <a:effectLst/>
                        <a:latin typeface="Calibri"/>
                      </a:endParaRPr>
                    </a:p>
                  </a:txBody>
                  <a:tcPr marL="2773" marR="2773" marT="2773" marB="0" anchor="b"/>
                </a:tc>
              </a:tr>
              <a:tr h="477001">
                <a:tc>
                  <a:txBody>
                    <a:bodyPr/>
                    <a:lstStyle/>
                    <a:p>
                      <a:pPr algn="l" fontAlgn="t"/>
                      <a:r>
                        <a:rPr lang="en-US" sz="1400" u="none" strike="noStrike">
                          <a:effectLst/>
                        </a:rPr>
                        <a:t>4</a:t>
                      </a:r>
                      <a:endParaRPr lang="en-US" sz="1400" b="0" i="0" u="none" strike="noStrike">
                        <a:solidFill>
                          <a:srgbClr val="000000"/>
                        </a:solidFill>
                        <a:effectLst/>
                        <a:latin typeface="Calibri"/>
                      </a:endParaRPr>
                    </a:p>
                  </a:txBody>
                  <a:tcPr marL="2773" marR="2773" marT="2773" marB="0"/>
                </a:tc>
                <a:tc>
                  <a:txBody>
                    <a:bodyPr/>
                    <a:lstStyle/>
                    <a:p>
                      <a:pPr algn="l" fontAlgn="b"/>
                      <a:r>
                        <a:rPr lang="es-ES" sz="1400" u="none" strike="noStrike" dirty="0">
                          <a:effectLst/>
                        </a:rPr>
                        <a:t>KUMPULAN JURNAL DOSEN UNIVERSITAS MUHAMMADIYAH SUMATERA </a:t>
                      </a:r>
                      <a:r>
                        <a:rPr lang="es-ES" sz="1400" u="none" strike="noStrike" dirty="0" smtClean="0">
                          <a:effectLst/>
                        </a:rPr>
                        <a:t>UTARA</a:t>
                      </a:r>
                      <a:endParaRPr lang="es-ES" sz="1400" b="0" i="0" u="none" strike="noStrike" dirty="0" smtClean="0">
                        <a:solidFill>
                          <a:srgbClr val="000000"/>
                        </a:solidFill>
                        <a:effectLst/>
                        <a:latin typeface="Calibri"/>
                      </a:endParaRPr>
                    </a:p>
                    <a:p>
                      <a:pPr algn="l" fontAlgn="b"/>
                      <a:endParaRPr lang="es-ES" sz="1400" u="none" strike="noStrike" dirty="0" smtClean="0">
                        <a:effectLst/>
                      </a:endParaRPr>
                    </a:p>
                  </a:txBody>
                  <a:tcPr marL="2773" marR="2773" marT="2773" marB="0" anchor="b"/>
                </a:tc>
              </a:tr>
              <a:tr h="357751">
                <a:tc>
                  <a:txBody>
                    <a:bodyPr/>
                    <a:lstStyle/>
                    <a:p>
                      <a:pPr algn="l" fontAlgn="t"/>
                      <a:r>
                        <a:rPr lang="en-US" sz="1400" u="none" strike="noStrike">
                          <a:effectLst/>
                        </a:rPr>
                        <a:t>5</a:t>
                      </a:r>
                      <a:endParaRPr lang="en-US" sz="1400" b="0" i="0" u="none" strike="noStrike">
                        <a:solidFill>
                          <a:srgbClr val="000000"/>
                        </a:solidFill>
                        <a:effectLst/>
                        <a:latin typeface="Calibri"/>
                      </a:endParaRPr>
                    </a:p>
                  </a:txBody>
                  <a:tcPr marL="2773" marR="2773" marT="2773" marB="0"/>
                </a:tc>
                <a:tc>
                  <a:txBody>
                    <a:bodyPr/>
                    <a:lstStyle/>
                    <a:p>
                      <a:pPr algn="l" fontAlgn="t"/>
                      <a:r>
                        <a:rPr lang="en-US" sz="1400" u="none" strike="noStrike" dirty="0" err="1">
                          <a:effectLst/>
                        </a:rPr>
                        <a:t>EduTech</a:t>
                      </a:r>
                      <a:r>
                        <a:rPr lang="en-US" sz="1400" u="none" strike="noStrike" dirty="0">
                          <a:effectLst/>
                        </a:rPr>
                        <a:t>: </a:t>
                      </a:r>
                      <a:r>
                        <a:rPr lang="en-US" sz="1400" u="none" strike="noStrike" dirty="0" err="1">
                          <a:effectLst/>
                        </a:rPr>
                        <a:t>Jurnal</a:t>
                      </a:r>
                      <a:r>
                        <a:rPr lang="en-US" sz="1400" u="none" strike="noStrike" dirty="0">
                          <a:effectLst/>
                        </a:rPr>
                        <a:t> </a:t>
                      </a:r>
                      <a:r>
                        <a:rPr lang="en-US" sz="1400" u="none" strike="noStrike" dirty="0" err="1">
                          <a:effectLst/>
                        </a:rPr>
                        <a:t>Ilmu</a:t>
                      </a:r>
                      <a:r>
                        <a:rPr lang="en-US" sz="1400" u="none" strike="noStrike" dirty="0">
                          <a:effectLst/>
                        </a:rPr>
                        <a:t> </a:t>
                      </a:r>
                      <a:r>
                        <a:rPr lang="en-US" sz="1400" u="none" strike="noStrike" dirty="0" err="1">
                          <a:effectLst/>
                        </a:rPr>
                        <a:t>Pendidikan</a:t>
                      </a:r>
                      <a:r>
                        <a:rPr lang="en-US" sz="1400" u="none" strike="noStrike" dirty="0">
                          <a:effectLst/>
                        </a:rPr>
                        <a:t> </a:t>
                      </a:r>
                      <a:r>
                        <a:rPr lang="en-US" sz="1400" u="none" strike="noStrike" dirty="0" err="1">
                          <a:effectLst/>
                        </a:rPr>
                        <a:t>dan</a:t>
                      </a:r>
                      <a:r>
                        <a:rPr lang="en-US" sz="1400" u="none" strike="noStrike" dirty="0">
                          <a:effectLst/>
                        </a:rPr>
                        <a:t> </a:t>
                      </a:r>
                      <a:r>
                        <a:rPr lang="en-US" sz="1400" u="none" strike="noStrike" dirty="0" err="1">
                          <a:effectLst/>
                        </a:rPr>
                        <a:t>Ilmu</a:t>
                      </a:r>
                      <a:r>
                        <a:rPr lang="en-US" sz="1400" u="none" strike="noStrike" dirty="0">
                          <a:effectLst/>
                        </a:rPr>
                        <a:t> </a:t>
                      </a:r>
                      <a:r>
                        <a:rPr lang="en-US" sz="1400" u="none" strike="noStrike" dirty="0" err="1">
                          <a:effectLst/>
                        </a:rPr>
                        <a:t>Sosial</a:t>
                      </a:r>
                      <a:endParaRPr lang="en-US" sz="1400" b="0" i="0" u="none" strike="noStrike" dirty="0">
                        <a:solidFill>
                          <a:srgbClr val="000000"/>
                        </a:solidFill>
                        <a:effectLst/>
                        <a:latin typeface="Calibri"/>
                      </a:endParaRPr>
                    </a:p>
                  </a:txBody>
                  <a:tcPr marL="2773" marR="2773" marT="2773" marB="0"/>
                </a:tc>
              </a:tr>
              <a:tr h="238500">
                <a:tc>
                  <a:txBody>
                    <a:bodyPr/>
                    <a:lstStyle/>
                    <a:p>
                      <a:pPr algn="l" fontAlgn="t"/>
                      <a:r>
                        <a:rPr lang="en-US" sz="1400" u="none" strike="noStrike">
                          <a:effectLst/>
                        </a:rPr>
                        <a:t>6</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EKONOMIKAWAN</a:t>
                      </a:r>
                      <a:endParaRPr lang="en-US"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7</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RISET AKUNTANSI &amp; BISNIS</a:t>
                      </a:r>
                      <a:endParaRPr lang="en-US"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8</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ILMIAH MANAJEMEN &amp; BISNIS</a:t>
                      </a:r>
                      <a:endParaRPr lang="en-US" sz="1400" b="0" i="0" u="none" strike="noStrike">
                        <a:solidFill>
                          <a:srgbClr val="000000"/>
                        </a:solidFill>
                        <a:effectLst/>
                        <a:latin typeface="Calibri"/>
                      </a:endParaRPr>
                    </a:p>
                  </a:txBody>
                  <a:tcPr marL="2773" marR="2773" marT="2773" marB="0" anchor="b"/>
                </a:tc>
              </a:tr>
              <a:tr h="357751">
                <a:tc>
                  <a:txBody>
                    <a:bodyPr/>
                    <a:lstStyle/>
                    <a:p>
                      <a:pPr algn="l" fontAlgn="t"/>
                      <a:r>
                        <a:rPr lang="en-US" sz="1400" u="none" strike="noStrike">
                          <a:effectLst/>
                        </a:rPr>
                        <a:t>9</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AGAMA DAN PENDIDIKAN ISLAM "INTIQAD"</a:t>
                      </a:r>
                      <a:endParaRPr lang="en-US"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10</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ILMU-ILMU SOSIAL "KESKAP"</a:t>
                      </a:r>
                      <a:endParaRPr lang="en-US"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11</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ILMU KEDOKTERAN</a:t>
                      </a:r>
                      <a:endParaRPr lang="en-US" sz="1400" b="0" i="0" u="none" strike="noStrike">
                        <a:solidFill>
                          <a:srgbClr val="000000"/>
                        </a:solidFill>
                        <a:effectLst/>
                        <a:latin typeface="Calibri"/>
                      </a:endParaRPr>
                    </a:p>
                  </a:txBody>
                  <a:tcPr marL="2773" marR="2773" marT="2773" marB="0" anchor="b"/>
                </a:tc>
              </a:tr>
              <a:tr h="357751">
                <a:tc>
                  <a:txBody>
                    <a:bodyPr/>
                    <a:lstStyle/>
                    <a:p>
                      <a:pPr algn="l" fontAlgn="t"/>
                      <a:r>
                        <a:rPr lang="en-US" sz="1400" u="none" strike="noStrike">
                          <a:effectLst/>
                        </a:rPr>
                        <a:t>12</a:t>
                      </a:r>
                      <a:endParaRPr lang="en-US" sz="1400" b="0" i="0" u="none" strike="noStrike">
                        <a:solidFill>
                          <a:srgbClr val="000000"/>
                        </a:solidFill>
                        <a:effectLst/>
                        <a:latin typeface="Calibri"/>
                      </a:endParaRPr>
                    </a:p>
                  </a:txBody>
                  <a:tcPr marL="2773" marR="2773" marT="2773" marB="0"/>
                </a:tc>
                <a:tc>
                  <a:txBody>
                    <a:bodyPr/>
                    <a:lstStyle/>
                    <a:p>
                      <a:pPr algn="l" fontAlgn="b"/>
                      <a:r>
                        <a:rPr lang="it-IT" sz="1400" u="none" strike="noStrike">
                          <a:effectLst/>
                        </a:rPr>
                        <a:t>JURNAL PENDIDIKAN BAHASA DAN SASTRA INDONESIA "BAHTERA"</a:t>
                      </a:r>
                      <a:endParaRPr lang="it-IT"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13</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PENDIDIKAN MATEMATIKA "EUREKA"</a:t>
                      </a:r>
                      <a:endParaRPr lang="en-US"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14</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ILMU PERTANIAN "AGRIUM"</a:t>
                      </a:r>
                      <a:endParaRPr lang="en-US" sz="1400" b="0" i="0" u="none" strike="noStrike">
                        <a:solidFill>
                          <a:srgbClr val="000000"/>
                        </a:solidFill>
                        <a:effectLst/>
                        <a:latin typeface="Calibri"/>
                      </a:endParaRPr>
                    </a:p>
                  </a:txBody>
                  <a:tcPr marL="2773" marR="2773" marT="2773" marB="0" anchor="b"/>
                </a:tc>
              </a:tr>
              <a:tr h="596251">
                <a:tc>
                  <a:txBody>
                    <a:bodyPr/>
                    <a:lstStyle/>
                    <a:p>
                      <a:pPr algn="l" fontAlgn="t"/>
                      <a:r>
                        <a:rPr lang="en-US" sz="1400" u="none" strike="noStrike">
                          <a:effectLst/>
                        </a:rPr>
                        <a:t>15</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a:effectLst/>
                        </a:rPr>
                        <a:t>JURNAL ILMU PENGETAHUAN DAN TEKNOLOGI TERAPAN "REINTEK" (REKAYASA INOVASI TEKNOLOGI)</a:t>
                      </a:r>
                      <a:endParaRPr lang="en-US" sz="1400" b="0" i="0" u="none" strike="noStrike">
                        <a:solidFill>
                          <a:srgbClr val="000000"/>
                        </a:solidFill>
                        <a:effectLst/>
                        <a:latin typeface="Calibri"/>
                      </a:endParaRPr>
                    </a:p>
                  </a:txBody>
                  <a:tcPr marL="2773" marR="2773" marT="2773" marB="0" anchor="b"/>
                </a:tc>
              </a:tr>
              <a:tr h="238500">
                <a:tc>
                  <a:txBody>
                    <a:bodyPr/>
                    <a:lstStyle/>
                    <a:p>
                      <a:pPr algn="l" fontAlgn="t"/>
                      <a:r>
                        <a:rPr lang="en-US" sz="1400" u="none" strike="noStrike">
                          <a:effectLst/>
                        </a:rPr>
                        <a:t>16</a:t>
                      </a:r>
                      <a:endParaRPr lang="en-US" sz="1400" b="0" i="0" u="none" strike="noStrike">
                        <a:solidFill>
                          <a:srgbClr val="000000"/>
                        </a:solidFill>
                        <a:effectLst/>
                        <a:latin typeface="Calibri"/>
                      </a:endParaRPr>
                    </a:p>
                  </a:txBody>
                  <a:tcPr marL="2773" marR="2773" marT="2773" marB="0"/>
                </a:tc>
                <a:tc>
                  <a:txBody>
                    <a:bodyPr/>
                    <a:lstStyle/>
                    <a:p>
                      <a:pPr algn="l" fontAlgn="b"/>
                      <a:r>
                        <a:rPr lang="en-US" sz="1400" u="none" strike="noStrike" dirty="0">
                          <a:effectLst/>
                        </a:rPr>
                        <a:t>MEDIA HUKUM "MEDIA KOMUNIKASI HUKUM"</a:t>
                      </a:r>
                      <a:endParaRPr lang="en-US" sz="1400" b="0" i="0" u="none" strike="noStrike" dirty="0">
                        <a:solidFill>
                          <a:srgbClr val="000000"/>
                        </a:solidFill>
                        <a:effectLst/>
                        <a:latin typeface="Calibri"/>
                      </a:endParaRPr>
                    </a:p>
                  </a:txBody>
                  <a:tcPr marL="2773" marR="2773" marT="2773" marB="0" anchor="b"/>
                </a:tc>
              </a:tr>
            </a:tbl>
          </a:graphicData>
        </a:graphic>
      </p:graphicFrame>
    </p:spTree>
    <p:extLst>
      <p:ext uri="{BB962C8B-B14F-4D97-AF65-F5344CB8AC3E}">
        <p14:creationId xmlns:p14="http://schemas.microsoft.com/office/powerpoint/2010/main" val="32871617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5 at 09.5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 y="1317171"/>
            <a:ext cx="8726557" cy="5236029"/>
          </a:xfrm>
          <a:prstGeom prst="rect">
            <a:avLst/>
          </a:prstGeom>
          <a:ln>
            <a:solidFill>
              <a:schemeClr val="accent2"/>
            </a:solidFill>
          </a:ln>
        </p:spPr>
      </p:pic>
      <p:sp>
        <p:nvSpPr>
          <p:cNvPr id="4" name="Rectangle 3"/>
          <p:cNvSpPr/>
          <p:nvPr/>
        </p:nvSpPr>
        <p:spPr>
          <a:xfrm>
            <a:off x="76200" y="152400"/>
            <a:ext cx="8915400" cy="838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Contoh Tampilan Profil CV Mitra Bebestari (login as Editor)</a:t>
            </a:r>
            <a:endParaRPr lang="id-ID" sz="2800" b="1" dirty="0">
              <a:solidFill>
                <a:schemeClr val="bg1"/>
              </a:solidFill>
              <a:latin typeface="Calibri" pitchFamily="34" charset="0"/>
            </a:endParaRPr>
          </a:p>
        </p:txBody>
      </p:sp>
    </p:spTree>
    <p:extLst>
      <p:ext uri="{BB962C8B-B14F-4D97-AF65-F5344CB8AC3E}">
        <p14:creationId xmlns:p14="http://schemas.microsoft.com/office/powerpoint/2010/main" val="34894713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5" t="13453" r="36042" b="16763"/>
          <a:stretch/>
        </p:blipFill>
        <p:spPr bwMode="auto">
          <a:xfrm>
            <a:off x="0" y="-1"/>
            <a:ext cx="4343400" cy="484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545" t="10602" r="9177" b="13485"/>
          <a:stretch/>
        </p:blipFill>
        <p:spPr bwMode="auto">
          <a:xfrm>
            <a:off x="3703032" y="3144321"/>
            <a:ext cx="5440968" cy="369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1885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Penyuntingan</a:t>
            </a:r>
            <a:r>
              <a:rPr lang="en-US" sz="2800" b="1" dirty="0" smtClean="0">
                <a:latin typeface="Calibri" pitchFamily="34" charset="0"/>
              </a:rPr>
              <a:t> &amp; </a:t>
            </a:r>
            <a:r>
              <a:rPr lang="en-US" sz="2800" b="1" dirty="0" err="1" smtClean="0">
                <a:solidFill>
                  <a:schemeClr val="bg1"/>
                </a:solidFill>
                <a:latin typeface="Calibri" pitchFamily="34" charset="0"/>
              </a:rPr>
              <a:t>Manajemen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Pengelolaan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Terbitan</a:t>
            </a:r>
            <a:r>
              <a:rPr lang="en-US" sz="2800" b="1" dirty="0" smtClean="0">
                <a:solidFill>
                  <a:schemeClr val="bg1"/>
                </a:solidFill>
                <a:latin typeface="Calibri" pitchFamily="34" charset="0"/>
              </a:rPr>
              <a:t> </a:t>
            </a:r>
            <a:endParaRPr lang="id-ID" sz="28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533400" y="1519535"/>
            <a:ext cx="4629216"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Mutu</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Penyuntingan</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Substansi</a:t>
            </a:r>
            <a:endParaRPr lang="id-ID" sz="2800" b="1" dirty="0">
              <a:solidFill>
                <a:schemeClr val="tx1">
                  <a:lumMod val="75000"/>
                  <a:lumOff val="25000"/>
                </a:schemeClr>
              </a:solidFill>
              <a:latin typeface="+mj-lt"/>
            </a:endParaRPr>
          </a:p>
        </p:txBody>
      </p:sp>
      <p:pic>
        <p:nvPicPr>
          <p:cNvPr id="2" name="Picture 1"/>
          <p:cNvPicPr>
            <a:picLocks noChangeAspect="1"/>
          </p:cNvPicPr>
          <p:nvPr/>
        </p:nvPicPr>
        <p:blipFill>
          <a:blip r:embed="rId2"/>
          <a:stretch>
            <a:fillRect/>
          </a:stretch>
        </p:blipFill>
        <p:spPr>
          <a:xfrm>
            <a:off x="609600" y="2593379"/>
            <a:ext cx="7942468" cy="350262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14120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75735"/>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Mutu Penyuntingan Substansi</a:t>
            </a:r>
            <a:endParaRPr lang="id-ID" sz="2800" b="1" dirty="0">
              <a:solidFill>
                <a:schemeClr val="bg1"/>
              </a:solidFill>
              <a:latin typeface="Calibri" pitchFamily="34" charset="0"/>
            </a:endParaRPr>
          </a:p>
        </p:txBody>
      </p:sp>
      <p:sp>
        <p:nvSpPr>
          <p:cNvPr id="3" name="Rectangle 2"/>
          <p:cNvSpPr/>
          <p:nvPr/>
        </p:nvSpPr>
        <p:spPr>
          <a:xfrm>
            <a:off x="0" y="375735"/>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4" name="TextBox 3"/>
          <p:cNvSpPr txBox="1"/>
          <p:nvPr/>
        </p:nvSpPr>
        <p:spPr>
          <a:xfrm>
            <a:off x="533400" y="1219200"/>
            <a:ext cx="8077200" cy="4524315"/>
          </a:xfrm>
          <a:prstGeom prst="rect">
            <a:avLst/>
          </a:prstGeom>
          <a:noFill/>
        </p:spPr>
        <p:txBody>
          <a:bodyPr wrap="square" rtlCol="0">
            <a:spAutoFit/>
          </a:bodyPr>
          <a:lstStyle/>
          <a:p>
            <a:pPr marL="285750" indent="-285750">
              <a:buFont typeface="Arial"/>
              <a:buChar char="•"/>
            </a:pPr>
            <a:r>
              <a:rPr lang="en-US" sz="2400" smtClean="0"/>
              <a:t>Jika komentar-komentar dari Mitra Bebestari dalam proses telaah naskah bersifat substantif (misal: isi rumusan permasalahan dan tujuan di Pendahuluan, isi metode penelitian sesuai/tidak, hasil &amp; pembahasan ilmiah (paling tidak mengandung: </a:t>
            </a:r>
            <a:r>
              <a:rPr lang="en-US" sz="2400" i="1" smtClean="0"/>
              <a:t>what/how, why</a:t>
            </a:r>
            <a:r>
              <a:rPr lang="en-US" sz="2400" smtClean="0"/>
              <a:t>, dan </a:t>
            </a:r>
            <a:r>
              <a:rPr lang="en-US" sz="2400" i="1" smtClean="0"/>
              <a:t>what else</a:t>
            </a:r>
            <a:r>
              <a:rPr lang="en-US" sz="2400" smtClean="0"/>
              <a:t>), dst.) </a:t>
            </a:r>
            <a:r>
              <a:rPr lang="en-US" sz="2400" smtClean="0">
                <a:sym typeface="Wingdings"/>
              </a:rPr>
              <a:t> </a:t>
            </a:r>
            <a:r>
              <a:rPr lang="en-US" sz="2400" b="1" smtClean="0">
                <a:solidFill>
                  <a:srgbClr val="0000FF"/>
                </a:solidFill>
                <a:sym typeface="Wingdings"/>
              </a:rPr>
              <a:t>Nilai: 2</a:t>
            </a:r>
            <a:endParaRPr lang="en-US" sz="2400" b="1" smtClean="0">
              <a:solidFill>
                <a:srgbClr val="0000FF"/>
              </a:solidFill>
            </a:endParaRPr>
          </a:p>
          <a:p>
            <a:pPr marL="285750" indent="-285750">
              <a:buFont typeface="Arial"/>
              <a:buChar char="•"/>
            </a:pPr>
            <a:r>
              <a:rPr lang="en-US" sz="2400" smtClean="0"/>
              <a:t>Jika komentar-komentar review cukup ketat tetapi kualitas naskah masih belum sesuai standar ilmiah </a:t>
            </a:r>
            <a:r>
              <a:rPr lang="en-US" sz="2400" smtClean="0">
                <a:sym typeface="Wingdings"/>
              </a:rPr>
              <a:t> </a:t>
            </a:r>
            <a:r>
              <a:rPr lang="en-US" sz="2400" b="1" smtClean="0">
                <a:solidFill>
                  <a:srgbClr val="0000FF"/>
                </a:solidFill>
                <a:sym typeface="Wingdings"/>
              </a:rPr>
              <a:t>Nilai: 1</a:t>
            </a:r>
            <a:endParaRPr lang="en-US" sz="2400" b="1" smtClean="0">
              <a:solidFill>
                <a:srgbClr val="0000FF"/>
              </a:solidFill>
            </a:endParaRPr>
          </a:p>
          <a:p>
            <a:pPr marL="285750" indent="-285750">
              <a:buFont typeface="Arial"/>
              <a:buChar char="•"/>
            </a:pPr>
            <a:r>
              <a:rPr lang="en-US" sz="2400" smtClean="0"/>
              <a:t>Jika mitra bebestari hanya mengomentari masalah ukuran font, layout, bahasa, dll yang bersifat tidak subtantif </a:t>
            </a:r>
            <a:r>
              <a:rPr lang="en-US" sz="2400" smtClean="0">
                <a:sym typeface="Wingdings"/>
              </a:rPr>
              <a:t> </a:t>
            </a:r>
            <a:r>
              <a:rPr lang="en-US" sz="2400" b="1" smtClean="0">
                <a:solidFill>
                  <a:srgbClr val="0000FF"/>
                </a:solidFill>
                <a:sym typeface="Wingdings"/>
              </a:rPr>
              <a:t>Nilai: 0</a:t>
            </a:r>
            <a:endParaRPr lang="en-US" sz="2400" b="1">
              <a:solidFill>
                <a:srgbClr val="0000FF"/>
              </a:solidFill>
            </a:endParaRPr>
          </a:p>
        </p:txBody>
      </p:sp>
    </p:spTree>
    <p:extLst>
      <p:ext uri="{BB962C8B-B14F-4D97-AF65-F5344CB8AC3E}">
        <p14:creationId xmlns:p14="http://schemas.microsoft.com/office/powerpoint/2010/main" val="28521491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05.5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84115"/>
            <a:ext cx="8915400" cy="5540485"/>
          </a:xfrm>
          <a:prstGeom prst="rect">
            <a:avLst/>
          </a:prstGeom>
          <a:ln>
            <a:solidFill>
              <a:schemeClr val="tx1"/>
            </a:solidFill>
          </a:ln>
        </p:spPr>
      </p:pic>
      <p:sp>
        <p:nvSpPr>
          <p:cNvPr id="3" name="Rectangle 2"/>
          <p:cNvSpPr/>
          <p:nvPr/>
        </p:nvSpPr>
        <p:spPr>
          <a:xfrm>
            <a:off x="609600" y="1524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Semua dokumen review tercatat di sistem informasi</a:t>
            </a:r>
            <a:endParaRPr lang="id-ID" sz="2800" b="1" dirty="0">
              <a:solidFill>
                <a:schemeClr val="bg1"/>
              </a:solidFill>
              <a:latin typeface="Calibri" pitchFamily="34" charset="0"/>
            </a:endParaRPr>
          </a:p>
        </p:txBody>
      </p:sp>
    </p:spTree>
    <p:extLst>
      <p:ext uri="{BB962C8B-B14F-4D97-AF65-F5344CB8AC3E}">
        <p14:creationId xmlns:p14="http://schemas.microsoft.com/office/powerpoint/2010/main" val="19082127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Penyuntingan</a:t>
            </a:r>
            <a:r>
              <a:rPr lang="en-US" sz="2800" b="1" dirty="0" smtClean="0">
                <a:latin typeface="Calibri" pitchFamily="34" charset="0"/>
              </a:rPr>
              <a:t> &amp; </a:t>
            </a:r>
            <a:r>
              <a:rPr lang="en-US" sz="2800" b="1" dirty="0" err="1" smtClean="0">
                <a:solidFill>
                  <a:schemeClr val="bg1"/>
                </a:solidFill>
                <a:latin typeface="Calibri" pitchFamily="34" charset="0"/>
              </a:rPr>
              <a:t>Manajemen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Pengelolaan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Terbitan</a:t>
            </a:r>
            <a:r>
              <a:rPr lang="en-US" sz="2800" b="1" dirty="0" smtClean="0">
                <a:solidFill>
                  <a:schemeClr val="bg1"/>
                </a:solidFill>
                <a:latin typeface="Calibri" pitchFamily="34" charset="0"/>
              </a:rPr>
              <a:t> </a:t>
            </a:r>
            <a:endParaRPr lang="id-ID" sz="28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533400" y="1519535"/>
            <a:ext cx="4585999"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Kualifikasi</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Dewan</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Penyunting</a:t>
            </a:r>
            <a:endParaRPr lang="id-ID" sz="2800" b="1" dirty="0">
              <a:solidFill>
                <a:schemeClr val="tx1">
                  <a:lumMod val="75000"/>
                  <a:lumOff val="25000"/>
                </a:schemeClr>
              </a:solidFill>
              <a:latin typeface="+mj-lt"/>
            </a:endParaRPr>
          </a:p>
        </p:txBody>
      </p:sp>
      <p:pic>
        <p:nvPicPr>
          <p:cNvPr id="6" name="Picture 5"/>
          <p:cNvPicPr>
            <a:picLocks noChangeAspect="1"/>
          </p:cNvPicPr>
          <p:nvPr/>
        </p:nvPicPr>
        <p:blipFill rotWithShape="1">
          <a:blip r:embed="rId2"/>
          <a:srcRect r="800"/>
          <a:stretch/>
        </p:blipFill>
        <p:spPr>
          <a:xfrm>
            <a:off x="609600" y="2414279"/>
            <a:ext cx="8001000" cy="352932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98951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75735"/>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Kualifikasi Dewan Penyunting </a:t>
            </a:r>
            <a:endParaRPr lang="id-ID" sz="2800" b="1" dirty="0">
              <a:solidFill>
                <a:schemeClr val="bg1"/>
              </a:solidFill>
              <a:latin typeface="Calibri" pitchFamily="34" charset="0"/>
            </a:endParaRPr>
          </a:p>
        </p:txBody>
      </p:sp>
      <p:sp>
        <p:nvSpPr>
          <p:cNvPr id="3" name="Rectangle 2"/>
          <p:cNvSpPr/>
          <p:nvPr/>
        </p:nvSpPr>
        <p:spPr>
          <a:xfrm>
            <a:off x="0" y="375735"/>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4" name="TextBox 3"/>
          <p:cNvSpPr txBox="1"/>
          <p:nvPr/>
        </p:nvSpPr>
        <p:spPr>
          <a:xfrm>
            <a:off x="533400" y="1219200"/>
            <a:ext cx="8077200" cy="5478423"/>
          </a:xfrm>
          <a:prstGeom prst="rect">
            <a:avLst/>
          </a:prstGeom>
          <a:noFill/>
        </p:spPr>
        <p:txBody>
          <a:bodyPr wrap="square" rtlCol="0">
            <a:spAutoFit/>
          </a:bodyPr>
          <a:lstStyle/>
          <a:p>
            <a:pPr marL="285750" indent="-285750">
              <a:buFont typeface="Arial"/>
              <a:buChar char="•"/>
            </a:pPr>
            <a:r>
              <a:rPr lang="en-US" sz="2500" smtClean="0"/>
              <a:t>Kualifikasi Anggota Dewan Penyunting sedapat mungkin yang mempunyai rekam jejak pengalaman publikasi internasional </a:t>
            </a:r>
            <a:r>
              <a:rPr lang="en-US" sz="2500" b="1" smtClean="0"/>
              <a:t>&gt;50% </a:t>
            </a:r>
            <a:r>
              <a:rPr lang="en-US" sz="2500" smtClean="0"/>
              <a:t>(misal: total 6 anggota dewan penyunting, berarti paling tidak 4 orang harus mempunyai publikasi internasional (3 tahun terakhir)) </a:t>
            </a:r>
            <a:r>
              <a:rPr lang="en-US" sz="2500" smtClean="0">
                <a:sym typeface="Wingdings"/>
              </a:rPr>
              <a:t> </a:t>
            </a:r>
            <a:r>
              <a:rPr lang="en-US" sz="2500" b="1" smtClean="0">
                <a:solidFill>
                  <a:srgbClr val="0000FF"/>
                </a:solidFill>
                <a:sym typeface="Wingdings"/>
              </a:rPr>
              <a:t>Nilai: 3</a:t>
            </a:r>
            <a:endParaRPr lang="en-US" sz="2500" b="1" smtClean="0">
              <a:solidFill>
                <a:srgbClr val="0000FF"/>
              </a:solidFill>
            </a:endParaRPr>
          </a:p>
          <a:p>
            <a:pPr marL="285750" indent="-285750">
              <a:buFont typeface="Arial"/>
              <a:buChar char="•"/>
            </a:pPr>
            <a:r>
              <a:rPr lang="en-US" sz="2500" smtClean="0"/>
              <a:t>Jika Anggota Dewan Penyunting mempunyai rekam jejak pengalaman publikasi internasional </a:t>
            </a:r>
            <a:r>
              <a:rPr lang="en-US" sz="2500" b="1" smtClean="0"/>
              <a:t>&lt;50% </a:t>
            </a:r>
            <a:r>
              <a:rPr lang="en-US" sz="2500" smtClean="0"/>
              <a:t>(misal: total 6 dewan penyunting, dan hanya 3 orang yg mempunyai publikasi internasional (3 tahun terakhir)) </a:t>
            </a:r>
            <a:r>
              <a:rPr lang="en-US" sz="2500" smtClean="0">
                <a:sym typeface="Wingdings"/>
              </a:rPr>
              <a:t> </a:t>
            </a:r>
            <a:r>
              <a:rPr lang="en-US" sz="2500" b="1" smtClean="0">
                <a:solidFill>
                  <a:srgbClr val="0000FF"/>
                </a:solidFill>
                <a:sym typeface="Wingdings"/>
              </a:rPr>
              <a:t>Nilai: 2</a:t>
            </a:r>
            <a:endParaRPr lang="en-US" sz="2500" b="1" smtClean="0">
              <a:solidFill>
                <a:srgbClr val="0000FF"/>
              </a:solidFill>
            </a:endParaRPr>
          </a:p>
          <a:p>
            <a:pPr marL="285750" indent="-285750">
              <a:buFont typeface="Arial"/>
              <a:buChar char="•"/>
            </a:pPr>
            <a:r>
              <a:rPr lang="en-US" sz="2500" smtClean="0"/>
              <a:t>Jika semua anggota dewan penyunting </a:t>
            </a:r>
            <a:r>
              <a:rPr lang="en-US" sz="2500" b="1" smtClean="0"/>
              <a:t>belum mempunyai</a:t>
            </a:r>
            <a:r>
              <a:rPr lang="en-US" sz="2500" smtClean="0"/>
              <a:t> pengalaman publikasi internasional </a:t>
            </a:r>
            <a:r>
              <a:rPr lang="en-US" sz="2500" smtClean="0">
                <a:sym typeface="Wingdings"/>
              </a:rPr>
              <a:t> </a:t>
            </a:r>
            <a:r>
              <a:rPr lang="en-US" sz="2500" b="1" smtClean="0">
                <a:solidFill>
                  <a:srgbClr val="0000FF"/>
                </a:solidFill>
                <a:sym typeface="Wingdings"/>
              </a:rPr>
              <a:t>Nilai: 1</a:t>
            </a:r>
            <a:endParaRPr lang="en-US" sz="2500" b="1">
              <a:solidFill>
                <a:srgbClr val="0000FF"/>
              </a:solidFill>
            </a:endParaRPr>
          </a:p>
        </p:txBody>
      </p:sp>
    </p:spTree>
    <p:extLst>
      <p:ext uri="{BB962C8B-B14F-4D97-AF65-F5344CB8AC3E}">
        <p14:creationId xmlns:p14="http://schemas.microsoft.com/office/powerpoint/2010/main" val="20037154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75735"/>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Calibri" pitchFamily="34" charset="0"/>
              </a:rPr>
              <a:t>Kualifikasi Dewan Penyunting</a:t>
            </a:r>
            <a:endParaRPr lang="id-ID" sz="2800" b="1" dirty="0">
              <a:solidFill>
                <a:schemeClr val="bg1"/>
              </a:solidFill>
              <a:latin typeface="Calibri" pitchFamily="34" charset="0"/>
            </a:endParaRPr>
          </a:p>
        </p:txBody>
      </p:sp>
      <p:sp>
        <p:nvSpPr>
          <p:cNvPr id="3" name="Rectangle 2"/>
          <p:cNvSpPr/>
          <p:nvPr/>
        </p:nvSpPr>
        <p:spPr>
          <a:xfrm>
            <a:off x="0" y="375735"/>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4" name="TextBox 3"/>
          <p:cNvSpPr txBox="1"/>
          <p:nvPr/>
        </p:nvSpPr>
        <p:spPr>
          <a:xfrm>
            <a:off x="533400" y="1219200"/>
            <a:ext cx="8077200" cy="5170647"/>
          </a:xfrm>
          <a:prstGeom prst="rect">
            <a:avLst/>
          </a:prstGeom>
          <a:noFill/>
        </p:spPr>
        <p:txBody>
          <a:bodyPr wrap="square" rtlCol="0">
            <a:spAutoFit/>
          </a:bodyPr>
          <a:lstStyle/>
          <a:p>
            <a:pPr marL="285750" indent="-285750">
              <a:spcAft>
                <a:spcPts val="600"/>
              </a:spcAft>
              <a:buFont typeface="Arial"/>
              <a:buChar char="•"/>
            </a:pPr>
            <a:r>
              <a:rPr lang="en-US" sz="2100" b="1">
                <a:solidFill>
                  <a:srgbClr val="0000FF"/>
                </a:solidFill>
              </a:rPr>
              <a:t>Curriculum Vitae Dewan Penyunting sebuah jurnal disediakan secara daring dalam bentuk URL pada profil user </a:t>
            </a:r>
            <a:r>
              <a:rPr lang="en-US" sz="2100"/>
              <a:t>(misalnya dihubungkan dengan Profil Rekam Jejak Dewan Penyunting di </a:t>
            </a:r>
            <a:r>
              <a:rPr lang="en-US" sz="2100" b="1"/>
              <a:t>Google Scholar </a:t>
            </a:r>
            <a:r>
              <a:rPr lang="en-US" sz="2100"/>
              <a:t>dan/atau </a:t>
            </a:r>
            <a:r>
              <a:rPr lang="en-US" sz="2100" b="1"/>
              <a:t>Scopus</a:t>
            </a:r>
            <a:r>
              <a:rPr lang="en-US" sz="2100"/>
              <a:t> dan/atau </a:t>
            </a:r>
            <a:r>
              <a:rPr lang="en-US" sz="2100" b="1"/>
              <a:t>Orchid ID</a:t>
            </a:r>
            <a:r>
              <a:rPr lang="en-US" sz="2100"/>
              <a:t>)</a:t>
            </a:r>
            <a:endParaRPr lang="en-US" sz="2100" smtClean="0"/>
          </a:p>
          <a:p>
            <a:pPr marL="285750" indent="-285750">
              <a:spcAft>
                <a:spcPts val="600"/>
              </a:spcAft>
              <a:buFont typeface="Arial"/>
              <a:buChar char="•"/>
            </a:pPr>
            <a:r>
              <a:rPr lang="en-US" sz="2100" smtClean="0"/>
              <a:t>Jika tidak bisa menyediakan secara daring, dapat juga Curriculum Vitae dalam bentuk dokumen PDF yang didaringkan dan diinformasikan URL-nya</a:t>
            </a:r>
          </a:p>
          <a:p>
            <a:pPr marL="285750" indent="-285750">
              <a:spcAft>
                <a:spcPts val="600"/>
              </a:spcAft>
              <a:buFont typeface="Arial"/>
              <a:buChar char="•"/>
            </a:pPr>
            <a:r>
              <a:rPr lang="en-US" sz="2100"/>
              <a:t>Editorial Team sebaiknya mengikuti pola-pola jurnal ilmiah pada umumnya, yaitu: </a:t>
            </a:r>
            <a:r>
              <a:rPr lang="en-US" sz="2100" b="1" i="1"/>
              <a:t>Ketua Penyunting, Penyunting Ahli/Anggota Penyunting, Dewan Penyunting, Penyunting Pelaksana, dan/atau Administrasi/Sekretariat</a:t>
            </a:r>
            <a:r>
              <a:rPr lang="en-US" sz="2100"/>
              <a:t>.</a:t>
            </a:r>
          </a:p>
          <a:p>
            <a:pPr marL="285750" indent="-285750">
              <a:spcAft>
                <a:spcPts val="600"/>
              </a:spcAft>
              <a:buFont typeface="Arial"/>
              <a:buChar char="•"/>
            </a:pPr>
            <a:r>
              <a:rPr lang="en-US" sz="2100"/>
              <a:t>Dewan Penyunting berbeda dan bukan Mitra Bebestari, namun demikian Dewan Penyunting dapat pula menelaah substansi naskah sebagaimana Mitra Bebestari (jika diperlukan).</a:t>
            </a:r>
          </a:p>
        </p:txBody>
      </p:sp>
    </p:spTree>
    <p:extLst>
      <p:ext uri="{BB962C8B-B14F-4D97-AF65-F5344CB8AC3E}">
        <p14:creationId xmlns:p14="http://schemas.microsoft.com/office/powerpoint/2010/main" val="2591998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12304"/>
          </a:xfrm>
        </p:spPr>
        <p:txBody>
          <a:bodyPr>
            <a:normAutofit fontScale="90000"/>
          </a:bodyPr>
          <a:lstStyle/>
          <a:p>
            <a:r>
              <a:rPr lang="en-US" sz="3200" b="1" dirty="0" err="1" smtClean="0"/>
              <a:t>Contoh</a:t>
            </a:r>
            <a:r>
              <a:rPr lang="en-US" sz="3200" b="1" dirty="0" smtClean="0"/>
              <a:t> CV Editorial Team </a:t>
            </a:r>
            <a:br>
              <a:rPr lang="en-US" sz="3200" b="1" dirty="0" smtClean="0"/>
            </a:br>
            <a:r>
              <a:rPr lang="en-US" sz="3200" b="1" dirty="0" smtClean="0"/>
              <a:t>(jika berbahasa Inggris)</a:t>
            </a:r>
            <a:endParaRPr lang="en-US" sz="3200" b="1" dirty="0"/>
          </a:p>
        </p:txBody>
      </p:sp>
      <p:pic>
        <p:nvPicPr>
          <p:cNvPr id="5" name="Content Placeholder 4" descr="Screen Shot 2014-10-30 at 9.14.0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35" r="157"/>
          <a:stretch/>
        </p:blipFill>
        <p:spPr>
          <a:xfrm>
            <a:off x="251520" y="980728"/>
            <a:ext cx="8784976" cy="5671641"/>
          </a:xfrm>
          <a:ln>
            <a:solidFill>
              <a:srgbClr val="0000FF"/>
            </a:solidFill>
          </a:ln>
        </p:spPr>
      </p:pic>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http://training.bcrec.web.id</a:t>
            </a:r>
            <a:endParaRPr lang="id-ID"/>
          </a:p>
        </p:txBody>
      </p:sp>
      <p:pic>
        <p:nvPicPr>
          <p:cNvPr id="6" name="Picture 5" descr="Screen Shot 2014-10-30 at 9.15.28 PM.png"/>
          <p:cNvPicPr>
            <a:picLocks noChangeAspect="1"/>
          </p:cNvPicPr>
          <p:nvPr/>
        </p:nvPicPr>
        <p:blipFill rotWithShape="1">
          <a:blip r:embed="rId3">
            <a:extLst>
              <a:ext uri="{28A0092B-C50C-407E-A947-70E740481C1C}">
                <a14:useLocalDpi xmlns:a14="http://schemas.microsoft.com/office/drawing/2010/main" val="0"/>
              </a:ext>
            </a:extLst>
          </a:blip>
          <a:srcRect r="49476"/>
          <a:stretch/>
        </p:blipFill>
        <p:spPr>
          <a:xfrm>
            <a:off x="4160864" y="4038600"/>
            <a:ext cx="4878460" cy="2833299"/>
          </a:xfrm>
          <a:prstGeom prst="rect">
            <a:avLst/>
          </a:prstGeom>
          <a:ln>
            <a:solidFill>
              <a:srgbClr val="FF0000"/>
            </a:solidFill>
          </a:ln>
        </p:spPr>
      </p:pic>
    </p:spTree>
    <p:extLst>
      <p:ext uri="{BB962C8B-B14F-4D97-AF65-F5344CB8AC3E}">
        <p14:creationId xmlns:p14="http://schemas.microsoft.com/office/powerpoint/2010/main" val="32681081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05.26.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01699"/>
            <a:ext cx="8610600" cy="4922901"/>
          </a:xfrm>
          <a:prstGeom prst="rect">
            <a:avLst/>
          </a:prstGeom>
          <a:ln>
            <a:solidFill>
              <a:schemeClr val="tx1"/>
            </a:solidFill>
          </a:ln>
        </p:spPr>
      </p:pic>
      <p:sp>
        <p:nvSpPr>
          <p:cNvPr id="3" name="TextBox 2"/>
          <p:cNvSpPr txBox="1"/>
          <p:nvPr/>
        </p:nvSpPr>
        <p:spPr>
          <a:xfrm>
            <a:off x="5943600" y="381000"/>
            <a:ext cx="298250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eaLnBrk="1" fontAlgn="t" hangingPunct="1">
              <a:defRPr/>
            </a:pPr>
            <a:r>
              <a:rPr lang="en-US" dirty="0">
                <a:solidFill>
                  <a:srgbClr val="000000"/>
                </a:solidFill>
              </a:rPr>
              <a:t>Contoh Ucapan Terima Kasih kepada Mitra Bebestari</a:t>
            </a:r>
          </a:p>
        </p:txBody>
      </p:sp>
    </p:spTree>
    <p:extLst>
      <p:ext uri="{BB962C8B-B14F-4D97-AF65-F5344CB8AC3E}">
        <p14:creationId xmlns:p14="http://schemas.microsoft.com/office/powerpoint/2010/main" val="3448446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147" y="116632"/>
            <a:ext cx="6480720" cy="192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73" y="2064096"/>
            <a:ext cx="6319468" cy="199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435" y="4077072"/>
            <a:ext cx="6624736" cy="81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35" y="5013176"/>
            <a:ext cx="77501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5445224"/>
            <a:ext cx="79311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179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900" y="755650"/>
            <a:ext cx="1943100"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en-US" dirty="0">
                <a:solidFill>
                  <a:srgbClr val="000000"/>
                </a:solidFill>
              </a:rPr>
              <a:t>C.3. </a:t>
            </a:r>
            <a:r>
              <a:rPr lang="en-US" dirty="0" err="1">
                <a:solidFill>
                  <a:srgbClr val="000000"/>
                </a:solidFill>
              </a:rPr>
              <a:t>Kualifikasi</a:t>
            </a:r>
            <a:r>
              <a:rPr lang="en-US" dirty="0">
                <a:solidFill>
                  <a:srgbClr val="000000"/>
                </a:solidFill>
              </a:rPr>
              <a:t> </a:t>
            </a:r>
          </a:p>
          <a:p>
            <a:pPr eaLnBrk="1" fontAlgn="t" hangingPunct="1">
              <a:defRPr/>
            </a:pPr>
            <a:r>
              <a:rPr lang="en-US" dirty="0" err="1">
                <a:solidFill>
                  <a:srgbClr val="000000"/>
                </a:solidFill>
              </a:rPr>
              <a:t>Dewan</a:t>
            </a:r>
            <a:r>
              <a:rPr lang="en-US" dirty="0">
                <a:solidFill>
                  <a:srgbClr val="000000"/>
                </a:solidFill>
              </a:rPr>
              <a:t> </a:t>
            </a:r>
            <a:r>
              <a:rPr lang="en-US" dirty="0" err="1">
                <a:solidFill>
                  <a:srgbClr val="000000"/>
                </a:solidFill>
              </a:rPr>
              <a:t>Penyunting</a:t>
            </a:r>
            <a:endParaRPr lang="en-US" dirty="0">
              <a:solidFill>
                <a:srgbClr val="000000"/>
              </a:solidFill>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l="8434" t="16251" r="56924" b="5000"/>
          <a:stretch>
            <a:fillRect/>
          </a:stretch>
        </p:blipFill>
        <p:spPr bwMode="auto">
          <a:xfrm>
            <a:off x="5562600" y="1822450"/>
            <a:ext cx="35814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7050"/>
            <a:ext cx="52578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79650"/>
            <a:ext cx="3200400"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1090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900" y="228600"/>
            <a:ext cx="1943100"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en-US" dirty="0">
                <a:solidFill>
                  <a:srgbClr val="000000"/>
                </a:solidFill>
              </a:rPr>
              <a:t>C.3. </a:t>
            </a:r>
            <a:r>
              <a:rPr lang="en-US" dirty="0" err="1">
                <a:solidFill>
                  <a:srgbClr val="000000"/>
                </a:solidFill>
              </a:rPr>
              <a:t>Kualifikasi</a:t>
            </a:r>
            <a:r>
              <a:rPr lang="en-US" dirty="0">
                <a:solidFill>
                  <a:srgbClr val="000000"/>
                </a:solidFill>
              </a:rPr>
              <a:t> </a:t>
            </a:r>
          </a:p>
          <a:p>
            <a:pPr eaLnBrk="1" fontAlgn="t" hangingPunct="1">
              <a:defRPr/>
            </a:pPr>
            <a:r>
              <a:rPr lang="en-US" dirty="0" err="1">
                <a:solidFill>
                  <a:srgbClr val="000000"/>
                </a:solidFill>
              </a:rPr>
              <a:t>Dewan</a:t>
            </a:r>
            <a:r>
              <a:rPr lang="en-US" dirty="0">
                <a:solidFill>
                  <a:srgbClr val="000000"/>
                </a:solidFill>
              </a:rPr>
              <a:t> </a:t>
            </a:r>
            <a:r>
              <a:rPr lang="en-US" dirty="0" err="1">
                <a:solidFill>
                  <a:srgbClr val="000000"/>
                </a:solidFill>
              </a:rPr>
              <a:t>Penyunting</a:t>
            </a:r>
            <a:endParaRPr lang="en-US" dirty="0">
              <a:solidFill>
                <a:srgbClr val="000000"/>
              </a:solidFill>
            </a:endParaRPr>
          </a:p>
        </p:txBody>
      </p:sp>
      <p:sp>
        <p:nvSpPr>
          <p:cNvPr id="3" name="Rounded Rectangle 2"/>
          <p:cNvSpPr/>
          <p:nvPr/>
        </p:nvSpPr>
        <p:spPr>
          <a:xfrm>
            <a:off x="0" y="762000"/>
            <a:ext cx="6248400" cy="14478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342900" indent="-342900" algn="just" eaLnBrk="1" hangingPunct="1">
              <a:buFontTx/>
              <a:buAutoNum type="arabicPeriod"/>
              <a:defRPr/>
            </a:pPr>
            <a:r>
              <a:rPr lang="en-US" b="1" dirty="0" err="1"/>
              <a:t>Tidak</a:t>
            </a:r>
            <a:r>
              <a:rPr lang="en-US" b="1" dirty="0"/>
              <a:t> </a:t>
            </a:r>
            <a:r>
              <a:rPr lang="en-US" b="1" dirty="0" err="1"/>
              <a:t>Mencantumkan</a:t>
            </a:r>
            <a:r>
              <a:rPr lang="en-US" b="1" dirty="0"/>
              <a:t> </a:t>
            </a:r>
            <a:r>
              <a:rPr lang="en-US" b="1" dirty="0" err="1"/>
              <a:t>lagi</a:t>
            </a:r>
            <a:r>
              <a:rPr lang="en-US" b="1" dirty="0"/>
              <a:t> </a:t>
            </a:r>
            <a:r>
              <a:rPr lang="en-US" b="1" dirty="0" err="1"/>
              <a:t>Pelindung</a:t>
            </a:r>
            <a:r>
              <a:rPr lang="en-US" b="1" dirty="0"/>
              <a:t>, </a:t>
            </a:r>
            <a:r>
              <a:rPr lang="en-US" b="1" dirty="0" err="1"/>
              <a:t>Penasihat</a:t>
            </a:r>
            <a:r>
              <a:rPr lang="en-US" b="1" dirty="0"/>
              <a:t> </a:t>
            </a:r>
            <a:r>
              <a:rPr lang="en-US" b="1" dirty="0" err="1"/>
              <a:t>dan</a:t>
            </a:r>
            <a:r>
              <a:rPr lang="en-US" b="1" dirty="0"/>
              <a:t> </a:t>
            </a:r>
            <a:r>
              <a:rPr lang="en-US" b="1" dirty="0" err="1"/>
              <a:t>Penanggung</a:t>
            </a:r>
            <a:r>
              <a:rPr lang="en-US" b="1" dirty="0"/>
              <a:t> </a:t>
            </a:r>
            <a:r>
              <a:rPr lang="en-US" b="1" dirty="0" err="1"/>
              <a:t>jawab</a:t>
            </a:r>
            <a:endParaRPr lang="en-US" b="1" dirty="0"/>
          </a:p>
          <a:p>
            <a:pPr marL="342900" indent="-342900" algn="just" eaLnBrk="1" hangingPunct="1">
              <a:buFontTx/>
              <a:buAutoNum type="arabicPeriod"/>
              <a:defRPr/>
            </a:pPr>
            <a:r>
              <a:rPr lang="en-US" b="1" dirty="0" err="1"/>
              <a:t>Pengalaman</a:t>
            </a:r>
            <a:r>
              <a:rPr lang="en-US" b="1" dirty="0"/>
              <a:t> </a:t>
            </a:r>
            <a:r>
              <a:rPr lang="en-US" b="1" dirty="0" err="1"/>
              <a:t>Penyunting</a:t>
            </a:r>
            <a:r>
              <a:rPr lang="en-US" b="1" dirty="0"/>
              <a:t> </a:t>
            </a:r>
            <a:r>
              <a:rPr lang="en-US" b="1" dirty="0" err="1"/>
              <a:t>dilihat</a:t>
            </a:r>
            <a:r>
              <a:rPr lang="en-US" b="1" dirty="0"/>
              <a:t> </a:t>
            </a:r>
            <a:r>
              <a:rPr lang="en-US" b="1" dirty="0" err="1"/>
              <a:t>dari</a:t>
            </a:r>
            <a:r>
              <a:rPr lang="en-US" b="1" dirty="0"/>
              <a:t> H </a:t>
            </a:r>
            <a:r>
              <a:rPr lang="en-US" b="1" dirty="0" err="1"/>
              <a:t>indeks</a:t>
            </a:r>
            <a:r>
              <a:rPr lang="en-US" b="1" dirty="0"/>
              <a:t> </a:t>
            </a:r>
            <a:r>
              <a:rPr lang="en-US" b="1" dirty="0" err="1"/>
              <a:t>dan</a:t>
            </a:r>
            <a:r>
              <a:rPr lang="en-US" b="1" dirty="0"/>
              <a:t> </a:t>
            </a:r>
            <a:r>
              <a:rPr lang="en-US" b="1" dirty="0" err="1"/>
              <a:t>i-indeks</a:t>
            </a:r>
            <a:r>
              <a:rPr lang="en-US" b="1" dirty="0"/>
              <a:t> </a:t>
            </a:r>
            <a:r>
              <a:rPr lang="en-US" b="1" dirty="0" err="1"/>
              <a:t>baik</a:t>
            </a:r>
            <a:r>
              <a:rPr lang="en-US" b="1" dirty="0"/>
              <a:t> di google scholar </a:t>
            </a:r>
            <a:r>
              <a:rPr lang="en-US" b="1" dirty="0" err="1"/>
              <a:t>maupun</a:t>
            </a:r>
            <a:r>
              <a:rPr lang="en-US" b="1" dirty="0"/>
              <a:t> </a:t>
            </a:r>
            <a:r>
              <a:rPr lang="en-US" b="1" dirty="0" smtClean="0"/>
              <a:t>di </a:t>
            </a:r>
            <a:r>
              <a:rPr lang="en-US" b="1" dirty="0"/>
              <a:t>S</a:t>
            </a:r>
            <a:r>
              <a:rPr lang="en-US" b="1" dirty="0" smtClean="0"/>
              <a:t>copus</a:t>
            </a:r>
            <a:r>
              <a:rPr lang="en-US" b="1" dirty="0"/>
              <a:t>, </a:t>
            </a:r>
            <a:r>
              <a:rPr lang="en-US" b="1" dirty="0" err="1"/>
              <a:t>boleh</a:t>
            </a:r>
            <a:r>
              <a:rPr lang="en-US" b="1" dirty="0"/>
              <a:t> </a:t>
            </a:r>
            <a:r>
              <a:rPr lang="en-US" b="1" dirty="0" err="1"/>
              <a:t>dilink</a:t>
            </a:r>
            <a:r>
              <a:rPr lang="en-US" b="1" dirty="0"/>
              <a:t> </a:t>
            </a:r>
            <a:r>
              <a:rPr lang="en-US" b="1" dirty="0" err="1"/>
              <a:t>dengan</a:t>
            </a:r>
            <a:r>
              <a:rPr lang="en-US" b="1" dirty="0"/>
              <a:t> CV </a:t>
            </a:r>
            <a:r>
              <a:rPr lang="en-US" b="1" dirty="0" err="1"/>
              <a:t>pengalaman</a:t>
            </a:r>
            <a:r>
              <a:rPr lang="en-US" b="1" dirty="0"/>
              <a:t> </a:t>
            </a:r>
            <a:r>
              <a:rPr lang="en-US" b="1" dirty="0" err="1"/>
              <a:t>menulis</a:t>
            </a:r>
            <a:r>
              <a:rPr lang="en-US" b="1" dirty="0"/>
              <a:t> di link </a:t>
            </a:r>
            <a:r>
              <a:rPr lang="en-US" b="1" dirty="0" err="1" smtClean="0"/>
              <a:t>terpisah</a:t>
            </a:r>
            <a:endParaRPr lang="en-US" b="1" dirty="0"/>
          </a:p>
        </p:txBody>
      </p:sp>
      <p:pic>
        <p:nvPicPr>
          <p:cNvPr id="22532" name="Picture 3" desc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72564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2590800"/>
            <a:ext cx="7239000" cy="3810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6" name="Rounded Rectangle 5"/>
          <p:cNvSpPr/>
          <p:nvPr/>
        </p:nvSpPr>
        <p:spPr>
          <a:xfrm>
            <a:off x="0" y="3581400"/>
            <a:ext cx="7239000" cy="3810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pic>
        <p:nvPicPr>
          <p:cNvPr id="22535" name="Picture 2"/>
          <p:cNvPicPr>
            <a:picLocks noChangeAspect="1" noChangeArrowheads="1"/>
          </p:cNvPicPr>
          <p:nvPr/>
        </p:nvPicPr>
        <p:blipFill>
          <a:blip r:embed="rId3">
            <a:extLst>
              <a:ext uri="{28A0092B-C50C-407E-A947-70E740481C1C}">
                <a14:useLocalDpi xmlns:a14="http://schemas.microsoft.com/office/drawing/2010/main" val="0"/>
              </a:ext>
            </a:extLst>
          </a:blip>
          <a:srcRect l="8434" t="46249" r="34436" b="6250"/>
          <a:stretch>
            <a:fillRect/>
          </a:stretch>
        </p:blipFill>
        <p:spPr bwMode="auto">
          <a:xfrm>
            <a:off x="3048000" y="4114800"/>
            <a:ext cx="5635625"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0884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Penyuntingan</a:t>
            </a:r>
            <a:r>
              <a:rPr lang="en-US" sz="2800" b="1" dirty="0" smtClean="0">
                <a:latin typeface="Calibri" pitchFamily="34" charset="0"/>
              </a:rPr>
              <a:t> &amp; </a:t>
            </a:r>
            <a:r>
              <a:rPr lang="en-US" sz="2800" b="1" dirty="0" err="1" smtClean="0">
                <a:solidFill>
                  <a:schemeClr val="bg1"/>
                </a:solidFill>
                <a:latin typeface="Calibri" pitchFamily="34" charset="0"/>
              </a:rPr>
              <a:t>Manajemen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Pengelolaan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Terbitan</a:t>
            </a:r>
            <a:r>
              <a:rPr lang="en-US" sz="2800" b="1" dirty="0" smtClean="0">
                <a:solidFill>
                  <a:schemeClr val="bg1"/>
                </a:solidFill>
                <a:latin typeface="Calibri" pitchFamily="34" charset="0"/>
              </a:rPr>
              <a:t> </a:t>
            </a:r>
            <a:endParaRPr lang="id-ID" sz="28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533400" y="1519535"/>
            <a:ext cx="4898585"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Petunjuk</a:t>
            </a:r>
            <a:r>
              <a:rPr lang="en-US" sz="2800" b="1" dirty="0" smtClean="0">
                <a:solidFill>
                  <a:schemeClr val="tx1">
                    <a:lumMod val="75000"/>
                    <a:lumOff val="25000"/>
                  </a:schemeClr>
                </a:solidFill>
                <a:latin typeface="+mj-lt"/>
              </a:rPr>
              <a:t> </a:t>
            </a:r>
            <a:r>
              <a:rPr lang="en-US" sz="2800" b="1" dirty="0" err="1">
                <a:solidFill>
                  <a:schemeClr val="tx1">
                    <a:lumMod val="75000"/>
                    <a:lumOff val="25000"/>
                  </a:schemeClr>
                </a:solidFill>
                <a:latin typeface="+mj-lt"/>
              </a:rPr>
              <a:t>Penulisan</a:t>
            </a:r>
            <a:r>
              <a:rPr lang="en-US" sz="2800" b="1" dirty="0">
                <a:solidFill>
                  <a:schemeClr val="tx1">
                    <a:lumMod val="75000"/>
                    <a:lumOff val="25000"/>
                  </a:schemeClr>
                </a:solidFill>
                <a:latin typeface="+mj-lt"/>
              </a:rPr>
              <a:t> </a:t>
            </a:r>
            <a:r>
              <a:rPr lang="en-US" sz="2800" b="1" dirty="0" err="1">
                <a:solidFill>
                  <a:schemeClr val="tx1">
                    <a:lumMod val="75000"/>
                    <a:lumOff val="25000"/>
                  </a:schemeClr>
                </a:solidFill>
                <a:latin typeface="+mj-lt"/>
              </a:rPr>
              <a:t>bagi</a:t>
            </a:r>
            <a:r>
              <a:rPr lang="en-US" sz="2800" b="1" dirty="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Penulis</a:t>
            </a:r>
            <a:endParaRPr lang="en-US" sz="2800" b="1" dirty="0">
              <a:solidFill>
                <a:schemeClr val="tx1">
                  <a:lumMod val="75000"/>
                  <a:lumOff val="25000"/>
                </a:schemeClr>
              </a:solidFill>
              <a:latin typeface="+mj-lt"/>
            </a:endParaRPr>
          </a:p>
        </p:txBody>
      </p:sp>
      <p:pic>
        <p:nvPicPr>
          <p:cNvPr id="2" name="Picture 1"/>
          <p:cNvPicPr>
            <a:picLocks noChangeAspect="1"/>
          </p:cNvPicPr>
          <p:nvPr/>
        </p:nvPicPr>
        <p:blipFill rotWithShape="1">
          <a:blip r:embed="rId2"/>
          <a:srcRect r="929"/>
          <a:stretch/>
        </p:blipFill>
        <p:spPr>
          <a:xfrm>
            <a:off x="639261" y="2712195"/>
            <a:ext cx="8123739" cy="208840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88907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l="8434" t="16251" r="26706" b="5000"/>
          <a:stretch>
            <a:fillRect/>
          </a:stretch>
        </p:blipFill>
        <p:spPr bwMode="auto">
          <a:xfrm>
            <a:off x="228600" y="228600"/>
            <a:ext cx="7144512"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705600" y="152400"/>
            <a:ext cx="2428875" cy="64611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eaLnBrk="1" fontAlgn="t" hangingPunct="1">
              <a:defRPr/>
            </a:pPr>
            <a:r>
              <a:rPr lang="en-US" dirty="0">
                <a:solidFill>
                  <a:srgbClr val="000000"/>
                </a:solidFill>
              </a:rPr>
              <a:t>C.4. </a:t>
            </a:r>
            <a:r>
              <a:rPr lang="en-US" dirty="0" err="1">
                <a:solidFill>
                  <a:srgbClr val="000000"/>
                </a:solidFill>
              </a:rPr>
              <a:t>Petunjuk</a:t>
            </a:r>
            <a:r>
              <a:rPr lang="en-US" dirty="0">
                <a:solidFill>
                  <a:srgbClr val="000000"/>
                </a:solidFill>
              </a:rPr>
              <a:t> </a:t>
            </a:r>
            <a:r>
              <a:rPr lang="en-US" dirty="0" err="1">
                <a:solidFill>
                  <a:srgbClr val="000000"/>
                </a:solidFill>
              </a:rPr>
              <a:t>Penulisan</a:t>
            </a:r>
            <a:r>
              <a:rPr lang="en-US" dirty="0">
                <a:solidFill>
                  <a:srgbClr val="000000"/>
                </a:solidFill>
              </a:rPr>
              <a:t> </a:t>
            </a:r>
          </a:p>
          <a:p>
            <a:pPr eaLnBrk="1" fontAlgn="t" hangingPunct="1">
              <a:defRPr/>
            </a:pPr>
            <a:r>
              <a:rPr lang="en-US" dirty="0" err="1">
                <a:solidFill>
                  <a:srgbClr val="000000"/>
                </a:solidFill>
              </a:rPr>
              <a:t>bagi</a:t>
            </a:r>
            <a:r>
              <a:rPr lang="en-US" dirty="0">
                <a:solidFill>
                  <a:srgbClr val="000000"/>
                </a:solidFill>
              </a:rPr>
              <a:t> </a:t>
            </a:r>
            <a:r>
              <a:rPr lang="en-US" dirty="0" err="1">
                <a:solidFill>
                  <a:srgbClr val="000000"/>
                </a:solidFill>
              </a:rPr>
              <a:t>Penulis</a:t>
            </a:r>
            <a:endParaRPr lang="en-US" dirty="0">
              <a:solidFill>
                <a:srgbClr val="000000"/>
              </a:solidFill>
            </a:endParaRPr>
          </a:p>
        </p:txBody>
      </p:sp>
      <p:pic>
        <p:nvPicPr>
          <p:cNvPr id="2" name="Picture 1" descr="Screen Shot 2015-06-30 at 10.53.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92200"/>
            <a:ext cx="6845300" cy="5384800"/>
          </a:xfrm>
          <a:prstGeom prst="rect">
            <a:avLst/>
          </a:prstGeom>
          <a:ln w="28575" cmpd="sng">
            <a:solidFill>
              <a:srgbClr val="FF0000"/>
            </a:solidFill>
          </a:ln>
        </p:spPr>
      </p:pic>
      <p:pic>
        <p:nvPicPr>
          <p:cNvPr id="3" name="Picture 2" descr="Screen Shot 2015-06-30 at 10.54.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209800"/>
            <a:ext cx="6858000" cy="4572000"/>
          </a:xfrm>
          <a:prstGeom prst="rect">
            <a:avLst/>
          </a:prstGeom>
          <a:ln w="28575" cmpd="sng">
            <a:solidFill>
              <a:srgbClr val="660066"/>
            </a:solidFill>
          </a:ln>
        </p:spPr>
      </p:pic>
      <p:pic>
        <p:nvPicPr>
          <p:cNvPr id="5" name="Picture 4" descr="Screen Shot 2015-06-30 at 10.54.11.png"/>
          <p:cNvPicPr>
            <a:picLocks noChangeAspect="1"/>
          </p:cNvPicPr>
          <p:nvPr/>
        </p:nvPicPr>
        <p:blipFill rotWithShape="1">
          <a:blip r:embed="rId5">
            <a:extLst>
              <a:ext uri="{28A0092B-C50C-407E-A947-70E740481C1C}">
                <a14:useLocalDpi xmlns:a14="http://schemas.microsoft.com/office/drawing/2010/main" val="0"/>
              </a:ext>
            </a:extLst>
          </a:blip>
          <a:srcRect r="29103"/>
          <a:stretch/>
        </p:blipFill>
        <p:spPr>
          <a:xfrm>
            <a:off x="3429000" y="3416300"/>
            <a:ext cx="5492376" cy="3289300"/>
          </a:xfrm>
          <a:prstGeom prst="rect">
            <a:avLst/>
          </a:prstGeom>
          <a:ln w="28575" cmpd="sng">
            <a:solidFill>
              <a:srgbClr val="0000FF"/>
            </a:solidFill>
          </a:ln>
        </p:spPr>
      </p:pic>
    </p:spTree>
    <p:extLst>
      <p:ext uri="{BB962C8B-B14F-4D97-AF65-F5344CB8AC3E}">
        <p14:creationId xmlns:p14="http://schemas.microsoft.com/office/powerpoint/2010/main" val="38597103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9 at 18.51.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1000"/>
            <a:ext cx="8610600" cy="6397756"/>
          </a:xfrm>
          <a:prstGeom prst="rect">
            <a:avLst/>
          </a:prstGeom>
          <a:ln>
            <a:solidFill>
              <a:schemeClr val="tx1"/>
            </a:solidFill>
          </a:ln>
        </p:spPr>
      </p:pic>
    </p:spTree>
    <p:extLst>
      <p:ext uri="{BB962C8B-B14F-4D97-AF65-F5344CB8AC3E}">
        <p14:creationId xmlns:p14="http://schemas.microsoft.com/office/powerpoint/2010/main" val="37734236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4343400" cy="398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8" descr="g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91125" cy="414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783031" y="228600"/>
            <a:ext cx="3341029"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t" hangingPunct="1">
              <a:defRPr/>
            </a:pPr>
            <a:r>
              <a:rPr lang="en-US" dirty="0">
                <a:solidFill>
                  <a:srgbClr val="000000"/>
                </a:solidFill>
              </a:rPr>
              <a:t>C.4. </a:t>
            </a:r>
            <a:r>
              <a:rPr lang="en-US" dirty="0" err="1">
                <a:solidFill>
                  <a:srgbClr val="000000"/>
                </a:solidFill>
              </a:rPr>
              <a:t>Petunjuk</a:t>
            </a:r>
            <a:r>
              <a:rPr lang="en-US" dirty="0">
                <a:solidFill>
                  <a:srgbClr val="000000"/>
                </a:solidFill>
              </a:rPr>
              <a:t> </a:t>
            </a:r>
            <a:r>
              <a:rPr lang="en-US" dirty="0" err="1">
                <a:solidFill>
                  <a:srgbClr val="000000"/>
                </a:solidFill>
              </a:rPr>
              <a:t>Penulisan</a:t>
            </a:r>
            <a:r>
              <a:rPr lang="en-US" dirty="0">
                <a:solidFill>
                  <a:srgbClr val="000000"/>
                </a:solidFill>
              </a:rPr>
              <a:t> </a:t>
            </a:r>
          </a:p>
          <a:p>
            <a:pPr eaLnBrk="1" fontAlgn="t" hangingPunct="1">
              <a:defRPr/>
            </a:pPr>
            <a:r>
              <a:rPr lang="en-US" dirty="0" err="1">
                <a:solidFill>
                  <a:srgbClr val="000000"/>
                </a:solidFill>
              </a:rPr>
              <a:t>bagi</a:t>
            </a:r>
            <a:r>
              <a:rPr lang="en-US" dirty="0">
                <a:solidFill>
                  <a:srgbClr val="000000"/>
                </a:solidFill>
              </a:rPr>
              <a:t> </a:t>
            </a:r>
            <a:r>
              <a:rPr lang="en-US" dirty="0" err="1">
                <a:solidFill>
                  <a:srgbClr val="000000"/>
                </a:solidFill>
              </a:rPr>
              <a:t>Penulis</a:t>
            </a:r>
            <a:r>
              <a:rPr lang="en-US" dirty="0">
                <a:solidFill>
                  <a:srgbClr val="000000"/>
                </a:solidFill>
              </a:rPr>
              <a:t> (Template </a:t>
            </a:r>
            <a:r>
              <a:rPr lang="en-US" dirty="0" err="1">
                <a:solidFill>
                  <a:srgbClr val="000000"/>
                </a:solidFill>
              </a:rPr>
              <a:t>Penulisan)</a:t>
            </a:r>
            <a:endParaRPr lang="en-US" dirty="0">
              <a:solidFill>
                <a:srgbClr val="000000"/>
              </a:solidFill>
            </a:endParaRPr>
          </a:p>
        </p:txBody>
      </p:sp>
      <p:pic>
        <p:nvPicPr>
          <p:cNvPr id="2" name="Picture 1" descr="Screen Shot 2015-06-30 at 10.57.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76" y="1905000"/>
            <a:ext cx="7728923" cy="4762500"/>
          </a:xfrm>
          <a:prstGeom prst="rect">
            <a:avLst/>
          </a:prstGeom>
          <a:ln w="28575" cmpd="sng">
            <a:solidFill>
              <a:srgbClr val="0000FF"/>
            </a:solidFill>
          </a:ln>
        </p:spPr>
      </p:pic>
    </p:spTree>
    <p:extLst>
      <p:ext uri="{BB962C8B-B14F-4D97-AF65-F5344CB8AC3E}">
        <p14:creationId xmlns:p14="http://schemas.microsoft.com/office/powerpoint/2010/main" val="630801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Keberkalaan</a:t>
            </a:r>
            <a:endParaRPr lang="id-ID" sz="32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382644" y="1519535"/>
            <a:ext cx="2925481"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Jadwal</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Penerbitan</a:t>
            </a:r>
            <a:endParaRPr lang="id-ID" sz="2800" b="1" dirty="0">
              <a:solidFill>
                <a:schemeClr val="tx1">
                  <a:lumMod val="75000"/>
                  <a:lumOff val="25000"/>
                </a:schemeClr>
              </a:solidFill>
              <a:latin typeface="+mj-lt"/>
            </a:endParaRPr>
          </a:p>
        </p:txBody>
      </p:sp>
      <p:pic>
        <p:nvPicPr>
          <p:cNvPr id="2" name="Picture 1"/>
          <p:cNvPicPr>
            <a:picLocks noChangeAspect="1"/>
          </p:cNvPicPr>
          <p:nvPr/>
        </p:nvPicPr>
        <p:blipFill>
          <a:blip r:embed="rId2"/>
          <a:stretch>
            <a:fillRect/>
          </a:stretch>
        </p:blipFill>
        <p:spPr>
          <a:xfrm>
            <a:off x="501202" y="2438400"/>
            <a:ext cx="8109398" cy="33528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57306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tatistik &amp; Laporan 2013-04-23 11-16-13.png"/>
          <p:cNvPicPr>
            <a:picLocks noChangeAspect="1"/>
          </p:cNvPicPr>
          <p:nvPr/>
        </p:nvPicPr>
        <p:blipFill>
          <a:blip r:embed="rId2">
            <a:extLst>
              <a:ext uri="{28A0092B-C50C-407E-A947-70E740481C1C}">
                <a14:useLocalDpi xmlns:a14="http://schemas.microsoft.com/office/drawing/2010/main" val="0"/>
              </a:ext>
            </a:extLst>
          </a:blip>
          <a:srcRect l="28551" t="13181" r="28551" b="8238"/>
          <a:stretch>
            <a:fillRect/>
          </a:stretch>
        </p:blipFill>
        <p:spPr bwMode="auto">
          <a:xfrm>
            <a:off x="0" y="509588"/>
            <a:ext cx="5257800"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 descr="Stats &amp; Reports 2013-04-23 11-15-48.png"/>
          <p:cNvPicPr>
            <a:picLocks noChangeAspect="1"/>
          </p:cNvPicPr>
          <p:nvPr/>
        </p:nvPicPr>
        <p:blipFill>
          <a:blip r:embed="rId3">
            <a:extLst>
              <a:ext uri="{28A0092B-C50C-407E-A947-70E740481C1C}">
                <a14:useLocalDpi xmlns:a14="http://schemas.microsoft.com/office/drawing/2010/main" val="0"/>
              </a:ext>
            </a:extLst>
          </a:blip>
          <a:srcRect l="25694" t="17264" r="25694" b="4933"/>
          <a:stretch>
            <a:fillRect/>
          </a:stretch>
        </p:blipFill>
        <p:spPr bwMode="auto">
          <a:xfrm>
            <a:off x="5410200" y="1905000"/>
            <a:ext cx="35814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27688" y="457200"/>
            <a:ext cx="3516312"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en-US" sz="2800" dirty="0">
                <a:solidFill>
                  <a:srgbClr val="000000"/>
                </a:solidFill>
              </a:rPr>
              <a:t>G.1. </a:t>
            </a:r>
            <a:r>
              <a:rPr lang="en-US" sz="2800" dirty="0" err="1">
                <a:solidFill>
                  <a:srgbClr val="000000"/>
                </a:solidFill>
              </a:rPr>
              <a:t>Jadwal</a:t>
            </a:r>
            <a:r>
              <a:rPr lang="en-US" sz="2800" dirty="0">
                <a:solidFill>
                  <a:srgbClr val="000000"/>
                </a:solidFill>
              </a:rPr>
              <a:t> </a:t>
            </a:r>
            <a:r>
              <a:rPr lang="en-US" sz="2800" dirty="0" err="1">
                <a:solidFill>
                  <a:srgbClr val="000000"/>
                </a:solidFill>
              </a:rPr>
              <a:t>Penerbitan</a:t>
            </a:r>
            <a:endParaRPr lang="en-US" sz="2800" dirty="0">
              <a:solidFill>
                <a:srgbClr val="000000"/>
              </a:solidFill>
            </a:endParaRPr>
          </a:p>
        </p:txBody>
      </p:sp>
    </p:spTree>
    <p:extLst>
      <p:ext uri="{BB962C8B-B14F-4D97-AF65-F5344CB8AC3E}">
        <p14:creationId xmlns:p14="http://schemas.microsoft.com/office/powerpoint/2010/main" val="8108089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7646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Keberkalaan</a:t>
            </a:r>
            <a:endParaRPr lang="id-ID" sz="32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382644" y="1519535"/>
            <a:ext cx="4338752" cy="523220"/>
          </a:xfrm>
          <a:prstGeom prst="rect">
            <a:avLst/>
          </a:prstGeom>
          <a:noFill/>
        </p:spPr>
        <p:txBody>
          <a:bodyPr wrap="none" rtlCol="0">
            <a:spAutoFit/>
          </a:bodyPr>
          <a:lstStyle/>
          <a:p>
            <a:r>
              <a:rPr lang="en-US" sz="2800" b="1" dirty="0" smtClean="0">
                <a:solidFill>
                  <a:schemeClr val="tx1">
                    <a:lumMod val="75000"/>
                    <a:lumOff val="25000"/>
                  </a:schemeClr>
                </a:solidFill>
                <a:latin typeface="+mj-lt"/>
              </a:rPr>
              <a:t>Tata </a:t>
            </a:r>
            <a:r>
              <a:rPr lang="en-US" sz="2800" b="1" dirty="0" err="1" smtClean="0">
                <a:solidFill>
                  <a:schemeClr val="tx1">
                    <a:lumMod val="75000"/>
                    <a:lumOff val="25000"/>
                  </a:schemeClr>
                </a:solidFill>
                <a:latin typeface="+mj-lt"/>
              </a:rPr>
              <a:t>Penomoran</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Penerbitan</a:t>
            </a:r>
            <a:endParaRPr lang="id-ID" sz="2800" b="1" dirty="0">
              <a:solidFill>
                <a:schemeClr val="tx1">
                  <a:lumMod val="75000"/>
                  <a:lumOff val="25000"/>
                </a:schemeClr>
              </a:solidFill>
              <a:latin typeface="+mj-lt"/>
            </a:endParaRPr>
          </a:p>
        </p:txBody>
      </p:sp>
      <p:grpSp>
        <p:nvGrpSpPr>
          <p:cNvPr id="7" name="Group 6"/>
          <p:cNvGrpSpPr/>
          <p:nvPr/>
        </p:nvGrpSpPr>
        <p:grpSpPr>
          <a:xfrm>
            <a:off x="457200" y="2438400"/>
            <a:ext cx="8153400" cy="2842799"/>
            <a:chOff x="457200" y="2057400"/>
            <a:chExt cx="8153400" cy="2842799"/>
          </a:xfrm>
        </p:grpSpPr>
        <p:pic>
          <p:nvPicPr>
            <p:cNvPr id="2" name="Picture 1"/>
            <p:cNvPicPr>
              <a:picLocks noChangeAspect="1"/>
            </p:cNvPicPr>
            <p:nvPr/>
          </p:nvPicPr>
          <p:blipFill rotWithShape="1">
            <a:blip r:embed="rId2"/>
            <a:srcRect b="75000"/>
            <a:stretch/>
          </p:blipFill>
          <p:spPr>
            <a:xfrm>
              <a:off x="488502" y="2057400"/>
              <a:ext cx="8109398" cy="838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57200" y="2895601"/>
              <a:ext cx="8153400" cy="200459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99007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4624"/>
            <a:ext cx="4464496" cy="251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140968"/>
            <a:ext cx="4968552" cy="279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1954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21336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02313" y="228600"/>
            <a:ext cx="3341687"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en-US" dirty="0">
                <a:solidFill>
                  <a:srgbClr val="000000"/>
                </a:solidFill>
              </a:rPr>
              <a:t>G.2. Tata </a:t>
            </a:r>
            <a:r>
              <a:rPr lang="en-US" dirty="0" err="1">
                <a:solidFill>
                  <a:srgbClr val="000000"/>
                </a:solidFill>
              </a:rPr>
              <a:t>Penomoran</a:t>
            </a:r>
            <a:r>
              <a:rPr lang="en-US" dirty="0">
                <a:solidFill>
                  <a:srgbClr val="000000"/>
                </a:solidFill>
              </a:rPr>
              <a:t> </a:t>
            </a:r>
            <a:r>
              <a:rPr lang="en-US" dirty="0" err="1">
                <a:solidFill>
                  <a:srgbClr val="000000"/>
                </a:solidFill>
              </a:rPr>
              <a:t>Penerbitan</a:t>
            </a:r>
            <a:endParaRPr lang="en-US" dirty="0">
              <a:solidFill>
                <a:srgbClr val="000000"/>
              </a:solidFill>
            </a:endParaRPr>
          </a:p>
        </p:txBody>
      </p:sp>
      <p:pic>
        <p:nvPicPr>
          <p:cNvPr id="28676" name="Picture 4" descr="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05000"/>
            <a:ext cx="33242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57800" y="5029200"/>
            <a:ext cx="1371600" cy="3698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hangingPunct="1">
              <a:defRPr/>
            </a:pPr>
            <a:r>
              <a:rPr lang="en-US" dirty="0"/>
              <a:t>2012 ????</a:t>
            </a:r>
          </a:p>
        </p:txBody>
      </p:sp>
    </p:spTree>
    <p:extLst>
      <p:ext uri="{BB962C8B-B14F-4D97-AF65-F5344CB8AC3E}">
        <p14:creationId xmlns:p14="http://schemas.microsoft.com/office/powerpoint/2010/main" val="4555521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Keberkalaan</a:t>
            </a:r>
            <a:endParaRPr lang="id-ID" sz="32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382644" y="1519535"/>
            <a:ext cx="3324115"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Penomoran</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Halaman</a:t>
            </a:r>
            <a:endParaRPr lang="id-ID" sz="2800" b="1" dirty="0">
              <a:solidFill>
                <a:schemeClr val="tx1">
                  <a:lumMod val="75000"/>
                  <a:lumOff val="25000"/>
                </a:schemeClr>
              </a:solidFill>
              <a:latin typeface="+mj-lt"/>
            </a:endParaRPr>
          </a:p>
        </p:txBody>
      </p:sp>
      <p:grpSp>
        <p:nvGrpSpPr>
          <p:cNvPr id="10" name="Group 9"/>
          <p:cNvGrpSpPr/>
          <p:nvPr/>
        </p:nvGrpSpPr>
        <p:grpSpPr>
          <a:xfrm>
            <a:off x="527217" y="2438399"/>
            <a:ext cx="8070683" cy="2374901"/>
            <a:chOff x="527217" y="2057399"/>
            <a:chExt cx="8070683" cy="2374901"/>
          </a:xfrm>
        </p:grpSpPr>
        <p:pic>
          <p:nvPicPr>
            <p:cNvPr id="2" name="Picture 1"/>
            <p:cNvPicPr>
              <a:picLocks noChangeAspect="1"/>
            </p:cNvPicPr>
            <p:nvPr/>
          </p:nvPicPr>
          <p:blipFill rotWithShape="1">
            <a:blip r:embed="rId2"/>
            <a:srcRect b="75000"/>
            <a:stretch/>
          </p:blipFill>
          <p:spPr>
            <a:xfrm>
              <a:off x="552002" y="2057399"/>
              <a:ext cx="8045898" cy="838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a:srcRect r="780"/>
            <a:stretch/>
          </p:blipFill>
          <p:spPr>
            <a:xfrm>
              <a:off x="527217" y="2881800"/>
              <a:ext cx="8070683" cy="15505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5279584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Keberkalaan</a:t>
            </a:r>
            <a:endParaRPr lang="id-ID" sz="32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382644" y="1519535"/>
            <a:ext cx="4433906" cy="523220"/>
          </a:xfrm>
          <a:prstGeom prst="rect">
            <a:avLst/>
          </a:prstGeom>
          <a:noFill/>
        </p:spPr>
        <p:txBody>
          <a:bodyPr wrap="none" rtlCol="0">
            <a:spAutoFit/>
          </a:bodyPr>
          <a:lstStyle/>
          <a:p>
            <a:r>
              <a:rPr lang="en-US" sz="2800" b="1" dirty="0" smtClean="0">
                <a:solidFill>
                  <a:schemeClr val="tx1">
                    <a:lumMod val="75000"/>
                    <a:lumOff val="25000"/>
                  </a:schemeClr>
                </a:solidFill>
                <a:latin typeface="+mj-lt"/>
              </a:rPr>
              <a:t>Index </a:t>
            </a:r>
            <a:r>
              <a:rPr lang="en-US" sz="2800" b="1" dirty="0" err="1" smtClean="0">
                <a:solidFill>
                  <a:schemeClr val="tx1">
                    <a:lumMod val="75000"/>
                    <a:lumOff val="25000"/>
                  </a:schemeClr>
                </a:solidFill>
                <a:latin typeface="+mj-lt"/>
              </a:rPr>
              <a:t>Tiap</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Jilid</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atau</a:t>
            </a:r>
            <a:r>
              <a:rPr lang="en-US" sz="2800" b="1" dirty="0" smtClean="0">
                <a:solidFill>
                  <a:schemeClr val="tx1">
                    <a:lumMod val="75000"/>
                    <a:lumOff val="25000"/>
                  </a:schemeClr>
                </a:solidFill>
                <a:latin typeface="+mj-lt"/>
              </a:rPr>
              <a:t> Volume </a:t>
            </a:r>
            <a:endParaRPr lang="id-ID" sz="2800" b="1" dirty="0">
              <a:solidFill>
                <a:schemeClr val="tx1">
                  <a:lumMod val="75000"/>
                  <a:lumOff val="25000"/>
                </a:schemeClr>
              </a:solidFill>
              <a:latin typeface="+mj-lt"/>
            </a:endParaRPr>
          </a:p>
        </p:txBody>
      </p:sp>
      <p:grpSp>
        <p:nvGrpSpPr>
          <p:cNvPr id="9" name="Group 8"/>
          <p:cNvGrpSpPr/>
          <p:nvPr/>
        </p:nvGrpSpPr>
        <p:grpSpPr>
          <a:xfrm>
            <a:off x="558800" y="2610974"/>
            <a:ext cx="8094237" cy="3256426"/>
            <a:chOff x="558800" y="2057399"/>
            <a:chExt cx="8094237" cy="3256426"/>
          </a:xfrm>
        </p:grpSpPr>
        <p:pic>
          <p:nvPicPr>
            <p:cNvPr id="2" name="Picture 1"/>
            <p:cNvPicPr>
              <a:picLocks noChangeAspect="1"/>
            </p:cNvPicPr>
            <p:nvPr/>
          </p:nvPicPr>
          <p:blipFill rotWithShape="1">
            <a:blip r:embed="rId2"/>
            <a:srcRect b="75000"/>
            <a:stretch/>
          </p:blipFill>
          <p:spPr>
            <a:xfrm>
              <a:off x="564702" y="2057399"/>
              <a:ext cx="8045898" cy="838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564702" y="2895600"/>
              <a:ext cx="8088335" cy="87800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558800" y="3757694"/>
              <a:ext cx="8094237" cy="155613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0839409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58007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553200" y="152400"/>
            <a:ext cx="2603500"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nl-NL" dirty="0">
                <a:solidFill>
                  <a:srgbClr val="000000"/>
                </a:solidFill>
              </a:rPr>
              <a:t>G.5. Indeks Tiap Jilid atau </a:t>
            </a:r>
          </a:p>
          <a:p>
            <a:pPr eaLnBrk="1" fontAlgn="t" hangingPunct="1">
              <a:defRPr/>
            </a:pPr>
            <a:r>
              <a:rPr lang="nl-NL" dirty="0">
                <a:solidFill>
                  <a:srgbClr val="000000"/>
                </a:solidFill>
              </a:rPr>
              <a:t>Volume</a:t>
            </a:r>
          </a:p>
        </p:txBody>
      </p:sp>
      <p:sp>
        <p:nvSpPr>
          <p:cNvPr id="4" name="TextBox 3"/>
          <p:cNvSpPr txBox="1"/>
          <p:nvPr/>
        </p:nvSpPr>
        <p:spPr>
          <a:xfrm>
            <a:off x="6573838" y="1143000"/>
            <a:ext cx="2570162" cy="120015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hangingPunct="1">
              <a:defRPr/>
            </a:pPr>
            <a:r>
              <a:rPr lang="en-US" dirty="0"/>
              <a:t>Di </a:t>
            </a:r>
            <a:r>
              <a:rPr lang="en-US" dirty="0" err="1"/>
              <a:t>Jurnal</a:t>
            </a:r>
            <a:r>
              <a:rPr lang="en-US" dirty="0"/>
              <a:t> </a:t>
            </a:r>
            <a:r>
              <a:rPr lang="en-US" dirty="0" err="1"/>
              <a:t>Cetak</a:t>
            </a:r>
            <a:r>
              <a:rPr lang="en-US" dirty="0"/>
              <a:t> </a:t>
            </a:r>
            <a:r>
              <a:rPr lang="en-US" dirty="0" err="1"/>
              <a:t>Indeks</a:t>
            </a:r>
            <a:r>
              <a:rPr lang="en-US" dirty="0"/>
              <a:t> </a:t>
            </a:r>
          </a:p>
          <a:p>
            <a:pPr eaLnBrk="1" hangingPunct="1">
              <a:defRPr/>
            </a:pPr>
            <a:r>
              <a:rPr lang="en-US" dirty="0" err="1"/>
              <a:t>Harus</a:t>
            </a:r>
            <a:r>
              <a:rPr lang="en-US" dirty="0"/>
              <a:t> </a:t>
            </a:r>
            <a:r>
              <a:rPr lang="en-US" dirty="0" err="1"/>
              <a:t>dibuat</a:t>
            </a:r>
            <a:r>
              <a:rPr lang="en-US" dirty="0"/>
              <a:t> manual</a:t>
            </a:r>
          </a:p>
          <a:p>
            <a:pPr eaLnBrk="1" hangingPunct="1">
              <a:defRPr/>
            </a:pPr>
            <a:r>
              <a:rPr lang="en-US" dirty="0" err="1"/>
              <a:t>Namun</a:t>
            </a:r>
            <a:r>
              <a:rPr lang="en-US" dirty="0"/>
              <a:t> </a:t>
            </a:r>
            <a:r>
              <a:rPr lang="en-US" dirty="0" err="1"/>
              <a:t>Setelah</a:t>
            </a:r>
            <a:r>
              <a:rPr lang="en-US" dirty="0"/>
              <a:t> OJS </a:t>
            </a:r>
          </a:p>
          <a:p>
            <a:pPr eaLnBrk="1" hangingPunct="1">
              <a:defRPr/>
            </a:pPr>
            <a:r>
              <a:rPr lang="en-US" dirty="0" err="1"/>
              <a:t>Semua</a:t>
            </a:r>
            <a:r>
              <a:rPr lang="en-US" dirty="0"/>
              <a:t> </a:t>
            </a:r>
            <a:r>
              <a:rPr lang="en-US" dirty="0" err="1"/>
              <a:t>otomatis</a:t>
            </a:r>
            <a:endParaRPr lang="en-US" dirty="0"/>
          </a:p>
        </p:txBody>
      </p:sp>
    </p:spTree>
    <p:extLst>
      <p:ext uri="{BB962C8B-B14F-4D97-AF65-F5344CB8AC3E}">
        <p14:creationId xmlns:p14="http://schemas.microsoft.com/office/powerpoint/2010/main" val="8159673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810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Penyuntingan</a:t>
            </a:r>
            <a:r>
              <a:rPr lang="en-US" sz="2800" b="1" dirty="0" smtClean="0">
                <a:latin typeface="Calibri" pitchFamily="34" charset="0"/>
              </a:rPr>
              <a:t> &amp; </a:t>
            </a:r>
            <a:r>
              <a:rPr lang="en-US" sz="2800" b="1" dirty="0" err="1" smtClean="0">
                <a:solidFill>
                  <a:schemeClr val="bg1"/>
                </a:solidFill>
                <a:latin typeface="Calibri" pitchFamily="34" charset="0"/>
              </a:rPr>
              <a:t>Manajemen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Pengelolaan</a:t>
            </a:r>
            <a:r>
              <a:rPr lang="en-US" sz="2800" b="1" dirty="0" smtClean="0">
                <a:solidFill>
                  <a:schemeClr val="bg1"/>
                </a:solidFill>
                <a:latin typeface="Calibri" pitchFamily="34" charset="0"/>
              </a:rPr>
              <a:t> </a:t>
            </a:r>
            <a:r>
              <a:rPr lang="en-US" sz="2800" b="1" dirty="0" err="1" smtClean="0">
                <a:solidFill>
                  <a:schemeClr val="bg1"/>
                </a:solidFill>
                <a:latin typeface="Calibri" pitchFamily="34" charset="0"/>
              </a:rPr>
              <a:t>Terbitan</a:t>
            </a:r>
            <a:r>
              <a:rPr lang="en-US" sz="2800" b="1" dirty="0" smtClean="0">
                <a:solidFill>
                  <a:schemeClr val="bg1"/>
                </a:solidFill>
                <a:latin typeface="Calibri" pitchFamily="34" charset="0"/>
              </a:rPr>
              <a:t> </a:t>
            </a:r>
            <a:endParaRPr lang="id-ID" sz="2800" b="1" dirty="0">
              <a:solidFill>
                <a:schemeClr val="bg1"/>
              </a:solidFill>
              <a:latin typeface="Calibri" pitchFamily="34" charset="0"/>
            </a:endParaRPr>
          </a:p>
        </p:txBody>
      </p:sp>
      <p:sp>
        <p:nvSpPr>
          <p:cNvPr id="4" name="Rectangle 3"/>
          <p:cNvSpPr/>
          <p:nvPr/>
        </p:nvSpPr>
        <p:spPr>
          <a:xfrm>
            <a:off x="0" y="38100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533400" y="1519535"/>
            <a:ext cx="7421775" cy="523220"/>
          </a:xfrm>
          <a:prstGeom prst="rect">
            <a:avLst/>
          </a:prstGeom>
          <a:noFill/>
        </p:spPr>
        <p:txBody>
          <a:bodyPr wrap="none" rtlCol="0">
            <a:spAutoFit/>
          </a:bodyPr>
          <a:lstStyle/>
          <a:p>
            <a:r>
              <a:rPr lang="fi-FI" sz="2800" b="1" dirty="0" smtClean="0">
                <a:solidFill>
                  <a:schemeClr val="tx1">
                    <a:lumMod val="75000"/>
                    <a:lumOff val="25000"/>
                  </a:schemeClr>
                </a:solidFill>
                <a:latin typeface="+mj-lt"/>
              </a:rPr>
              <a:t>Manajemen </a:t>
            </a:r>
            <a:r>
              <a:rPr lang="fi-FI" sz="2800" b="1" dirty="0">
                <a:solidFill>
                  <a:schemeClr val="tx1">
                    <a:lumMod val="75000"/>
                    <a:lumOff val="25000"/>
                  </a:schemeClr>
                </a:solidFill>
                <a:latin typeface="+mj-lt"/>
              </a:rPr>
              <a:t>Pengelolaan Terbitan Berkala </a:t>
            </a:r>
            <a:r>
              <a:rPr lang="fi-FI" sz="2800" b="1" dirty="0" smtClean="0">
                <a:solidFill>
                  <a:schemeClr val="tx1">
                    <a:lumMod val="75000"/>
                    <a:lumOff val="25000"/>
                  </a:schemeClr>
                </a:solidFill>
                <a:latin typeface="+mj-lt"/>
              </a:rPr>
              <a:t>Ilmiah</a:t>
            </a:r>
            <a:endParaRPr lang="fi-FI" sz="2800" b="1" dirty="0">
              <a:solidFill>
                <a:schemeClr val="tx1">
                  <a:lumMod val="75000"/>
                  <a:lumOff val="25000"/>
                </a:schemeClr>
              </a:solidFill>
              <a:latin typeface="+mj-lt"/>
            </a:endParaRPr>
          </a:p>
        </p:txBody>
      </p:sp>
      <p:pic>
        <p:nvPicPr>
          <p:cNvPr id="8" name="Picture 7"/>
          <p:cNvPicPr>
            <a:picLocks noChangeAspect="1"/>
          </p:cNvPicPr>
          <p:nvPr/>
        </p:nvPicPr>
        <p:blipFill rotWithShape="1">
          <a:blip r:embed="rId2"/>
          <a:srcRect l="953"/>
          <a:stretch/>
        </p:blipFill>
        <p:spPr>
          <a:xfrm>
            <a:off x="685800" y="2339399"/>
            <a:ext cx="8153400" cy="398520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66563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0" y="457200"/>
            <a:ext cx="3600400" cy="2209800"/>
          </a:xfrm>
          <a:prstGeom prst="roundRect">
            <a:avLst/>
          </a:prstGeom>
          <a:solidFill>
            <a:srgbClr val="FFC000"/>
          </a:solidFill>
          <a:ln>
            <a:solidFill>
              <a:schemeClr val="tx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rgbClr val="0000CC"/>
                </a:solidFill>
              </a:rPr>
              <a:t>E-JOURNAL</a:t>
            </a:r>
          </a:p>
          <a:p>
            <a:pPr algn="ctr"/>
            <a:r>
              <a:rPr lang="id-ID" sz="2800" b="1" dirty="0">
                <a:solidFill>
                  <a:schemeClr val="tx1"/>
                </a:solidFill>
              </a:rPr>
              <a:t>atau </a:t>
            </a:r>
          </a:p>
          <a:p>
            <a:pPr algn="ctr"/>
            <a:r>
              <a:rPr lang="id-ID" sz="2800" b="1" dirty="0" smtClean="0">
                <a:solidFill>
                  <a:srgbClr val="0000CC"/>
                </a:solidFill>
              </a:rPr>
              <a:t>JURNAL ONLINE </a:t>
            </a:r>
          </a:p>
          <a:p>
            <a:pPr algn="ctr"/>
            <a:r>
              <a:rPr lang="en-US" sz="2400" b="1" dirty="0">
                <a:solidFill>
                  <a:schemeClr val="tx1"/>
                </a:solidFill>
              </a:rPr>
              <a:t>d</a:t>
            </a:r>
            <a:r>
              <a:rPr lang="id-ID" sz="2400" b="1" dirty="0" smtClean="0">
                <a:solidFill>
                  <a:schemeClr val="tx1"/>
                </a:solidFill>
              </a:rPr>
              <a:t>an/atau </a:t>
            </a:r>
          </a:p>
          <a:p>
            <a:pPr algn="ctr"/>
            <a:r>
              <a:rPr lang="id-ID" sz="2800" b="1" dirty="0" smtClean="0">
                <a:solidFill>
                  <a:srgbClr val="0000CC"/>
                </a:solidFill>
              </a:rPr>
              <a:t>JURNAL CETAK</a:t>
            </a:r>
            <a:endParaRPr lang="id-ID" sz="2800" b="1" dirty="0">
              <a:solidFill>
                <a:srgbClr val="0000CC"/>
              </a:solidFill>
            </a:endParaRPr>
          </a:p>
        </p:txBody>
      </p:sp>
      <p:sp>
        <p:nvSpPr>
          <p:cNvPr id="3" name="Rounded Rectangle 2"/>
          <p:cNvSpPr/>
          <p:nvPr/>
        </p:nvSpPr>
        <p:spPr>
          <a:xfrm>
            <a:off x="4267200" y="457200"/>
            <a:ext cx="4392488" cy="2088232"/>
          </a:xfrm>
          <a:prstGeom prst="roundRect">
            <a:avLst/>
          </a:prstGeom>
          <a:solidFill>
            <a:srgbClr val="FFC000"/>
          </a:solidFill>
          <a:ln>
            <a:solidFill>
              <a:schemeClr val="tx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b="1" dirty="0" smtClean="0">
                <a:solidFill>
                  <a:srgbClr val="0000CC"/>
                </a:solidFill>
              </a:rPr>
              <a:t>IDEALNYA E-JOURNAL:</a:t>
            </a:r>
            <a:endParaRPr lang="en-US" sz="2000" b="1" dirty="0" smtClean="0">
              <a:solidFill>
                <a:srgbClr val="000066"/>
              </a:solidFill>
            </a:endParaRPr>
          </a:p>
          <a:p>
            <a:pPr marL="534988">
              <a:buFont typeface="Arial" pitchFamily="34" charset="0"/>
              <a:buChar char="•"/>
            </a:pPr>
            <a:r>
              <a:rPr lang="en-US" sz="2000" b="1" dirty="0" smtClean="0">
                <a:solidFill>
                  <a:srgbClr val="000066"/>
                </a:solidFill>
              </a:rPr>
              <a:t>Online Submission</a:t>
            </a:r>
          </a:p>
          <a:p>
            <a:pPr marL="534988">
              <a:buFont typeface="Arial" pitchFamily="34" charset="0"/>
              <a:buChar char="•"/>
            </a:pPr>
            <a:r>
              <a:rPr lang="en-US" sz="2000" b="1" dirty="0" smtClean="0">
                <a:solidFill>
                  <a:srgbClr val="000066"/>
                </a:solidFill>
              </a:rPr>
              <a:t>Online Review</a:t>
            </a:r>
          </a:p>
          <a:p>
            <a:pPr marL="534988">
              <a:buFont typeface="Arial" pitchFamily="34" charset="0"/>
              <a:buChar char="•"/>
            </a:pPr>
            <a:r>
              <a:rPr lang="en-US" sz="2000" b="1" dirty="0" smtClean="0">
                <a:solidFill>
                  <a:srgbClr val="000066"/>
                </a:solidFill>
              </a:rPr>
              <a:t>Online Editorial Works</a:t>
            </a:r>
          </a:p>
          <a:p>
            <a:pPr marL="534988">
              <a:buFont typeface="Arial" pitchFamily="34" charset="0"/>
              <a:buChar char="•"/>
            </a:pPr>
            <a:r>
              <a:rPr lang="en-US" sz="2000" b="1" dirty="0" smtClean="0">
                <a:solidFill>
                  <a:srgbClr val="000066"/>
                </a:solidFill>
              </a:rPr>
              <a:t>Online Publishing</a:t>
            </a:r>
          </a:p>
          <a:p>
            <a:pPr marL="534988">
              <a:buFont typeface="Arial" pitchFamily="34" charset="0"/>
              <a:buChar char="•"/>
            </a:pPr>
            <a:r>
              <a:rPr lang="en-US" sz="2000" b="1" dirty="0" smtClean="0">
                <a:solidFill>
                  <a:srgbClr val="000066"/>
                </a:solidFill>
              </a:rPr>
              <a:t>Upload Back Issue Articles</a:t>
            </a:r>
            <a:endParaRPr lang="id-ID" sz="2000" b="1" dirty="0">
              <a:solidFill>
                <a:srgbClr val="C00000"/>
              </a:solidFill>
            </a:endParaRPr>
          </a:p>
        </p:txBody>
      </p:sp>
      <p:pic>
        <p:nvPicPr>
          <p:cNvPr id="4" name="Picture 3" descr="Screen Shot 2015-04-12 at 05.31.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779776"/>
            <a:ext cx="8534400" cy="3925824"/>
          </a:xfrm>
          <a:prstGeom prst="rect">
            <a:avLst/>
          </a:prstGeom>
          <a:ln>
            <a:solidFill>
              <a:schemeClr val="tx1"/>
            </a:solidFill>
          </a:ln>
        </p:spPr>
      </p:pic>
    </p:spTree>
    <p:extLst>
      <p:ext uri="{BB962C8B-B14F-4D97-AF65-F5344CB8AC3E}">
        <p14:creationId xmlns:p14="http://schemas.microsoft.com/office/powerpoint/2010/main" val="31327913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05.5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84115"/>
            <a:ext cx="8915400" cy="5540485"/>
          </a:xfrm>
          <a:prstGeom prst="rect">
            <a:avLst/>
          </a:prstGeom>
          <a:ln>
            <a:solidFill>
              <a:schemeClr val="tx1"/>
            </a:solidFill>
          </a:ln>
        </p:spPr>
      </p:pic>
      <p:sp>
        <p:nvSpPr>
          <p:cNvPr id="3" name="Rectangle 2"/>
          <p:cNvSpPr/>
          <p:nvPr/>
        </p:nvSpPr>
        <p:spPr>
          <a:xfrm>
            <a:off x="609600" y="15240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Calibri" pitchFamily="34" charset="0"/>
              </a:rPr>
              <a:t>Semua dokumen review tercatat di sistem informasi</a:t>
            </a:r>
            <a:endParaRPr lang="id-ID" sz="2800" b="1" dirty="0">
              <a:solidFill>
                <a:schemeClr val="bg1"/>
              </a:solidFill>
              <a:latin typeface="Calibri" pitchFamily="34" charset="0"/>
            </a:endParaRPr>
          </a:p>
        </p:txBody>
      </p:sp>
    </p:spTree>
    <p:extLst>
      <p:ext uri="{BB962C8B-B14F-4D97-AF65-F5344CB8AC3E}">
        <p14:creationId xmlns:p14="http://schemas.microsoft.com/office/powerpoint/2010/main" val="29645940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Penyebarluasan</a:t>
            </a:r>
            <a:endParaRPr lang="id-ID" sz="3200" b="1" dirty="0">
              <a:solidFill>
                <a:schemeClr val="bg1"/>
              </a:solidFill>
              <a:latin typeface="Calibri" pitchFamily="34" charset="0"/>
            </a:endParaRPr>
          </a:p>
        </p:txBody>
      </p:sp>
      <p:sp>
        <p:nvSpPr>
          <p:cNvPr id="4" name="Rectangle 3"/>
          <p:cNvSpPr/>
          <p:nvPr/>
        </p:nvSpPr>
        <p:spPr>
          <a:xfrm>
            <a:off x="0" y="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949898" y="711489"/>
            <a:ext cx="5298502" cy="523220"/>
          </a:xfrm>
          <a:prstGeom prst="rect">
            <a:avLst/>
          </a:prstGeom>
          <a:noFill/>
        </p:spPr>
        <p:txBody>
          <a:bodyPr wrap="none" rtlCol="0">
            <a:spAutoFit/>
          </a:bodyPr>
          <a:lstStyle/>
          <a:p>
            <a:r>
              <a:rPr lang="en-US" sz="2800" b="1" dirty="0" err="1" smtClean="0">
                <a:solidFill>
                  <a:schemeClr val="tx1">
                    <a:lumMod val="75000"/>
                    <a:lumOff val="25000"/>
                  </a:schemeClr>
                </a:solidFill>
                <a:latin typeface="+mj-lt"/>
              </a:rPr>
              <a:t>Jumlah</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Kunjungan</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Unik</a:t>
            </a:r>
            <a:r>
              <a:rPr lang="en-US" sz="2800" b="1" dirty="0" smtClean="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Pelanggan</a:t>
            </a:r>
            <a:endParaRPr lang="id-ID" sz="2800" b="1" dirty="0">
              <a:solidFill>
                <a:schemeClr val="tx1">
                  <a:lumMod val="75000"/>
                  <a:lumOff val="25000"/>
                </a:schemeClr>
              </a:solidFill>
              <a:latin typeface="+mj-lt"/>
            </a:endParaRPr>
          </a:p>
        </p:txBody>
      </p:sp>
      <p:grpSp>
        <p:nvGrpSpPr>
          <p:cNvPr id="8" name="Group 7"/>
          <p:cNvGrpSpPr/>
          <p:nvPr/>
        </p:nvGrpSpPr>
        <p:grpSpPr>
          <a:xfrm>
            <a:off x="1037925" y="1387109"/>
            <a:ext cx="7068150" cy="5166091"/>
            <a:chOff x="1037925" y="1387109"/>
            <a:chExt cx="7068150" cy="5166091"/>
          </a:xfrm>
        </p:grpSpPr>
        <p:pic>
          <p:nvPicPr>
            <p:cNvPr id="6" name="Picture 5"/>
            <p:cNvPicPr>
              <a:picLocks noChangeAspect="1"/>
            </p:cNvPicPr>
            <p:nvPr/>
          </p:nvPicPr>
          <p:blipFill>
            <a:blip r:embed="rId2"/>
            <a:stretch>
              <a:fillRect/>
            </a:stretch>
          </p:blipFill>
          <p:spPr>
            <a:xfrm>
              <a:off x="1037925" y="1387109"/>
              <a:ext cx="7068150" cy="162432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1037925" y="2987309"/>
              <a:ext cx="7068150" cy="356589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7994732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06.0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3000"/>
            <a:ext cx="8686800" cy="5473390"/>
          </a:xfrm>
          <a:prstGeom prst="rect">
            <a:avLst/>
          </a:prstGeom>
          <a:ln>
            <a:solidFill>
              <a:schemeClr val="tx1"/>
            </a:solidFill>
          </a:ln>
        </p:spPr>
      </p:pic>
      <p:sp>
        <p:nvSpPr>
          <p:cNvPr id="3" name="TextBox 2"/>
          <p:cNvSpPr txBox="1"/>
          <p:nvPr/>
        </p:nvSpPr>
        <p:spPr>
          <a:xfrm>
            <a:off x="457200" y="0"/>
            <a:ext cx="8305800" cy="1077218"/>
          </a:xfrm>
          <a:prstGeom prst="rect">
            <a:avLst/>
          </a:prstGeom>
          <a:noFill/>
        </p:spPr>
        <p:txBody>
          <a:bodyPr wrap="square" rtlCol="0">
            <a:spAutoFit/>
          </a:bodyPr>
          <a:lstStyle/>
          <a:p>
            <a:pPr algn="ctr"/>
            <a:r>
              <a:rPr lang="en-US" sz="3200" b="1"/>
              <a:t>Jurnal Harus Menyediakan “</a:t>
            </a:r>
            <a:r>
              <a:rPr lang="en-US" sz="3200" b="1" i="1"/>
              <a:t>Statistik Pengunjung Unik</a:t>
            </a:r>
            <a:r>
              <a:rPr lang="en-US" sz="3200" b="1"/>
              <a:t>” misal di Bagian Footer</a:t>
            </a:r>
          </a:p>
        </p:txBody>
      </p:sp>
      <p:sp>
        <p:nvSpPr>
          <p:cNvPr id="4" name="Rounded Rectangle 3"/>
          <p:cNvSpPr/>
          <p:nvPr/>
        </p:nvSpPr>
        <p:spPr>
          <a:xfrm>
            <a:off x="3276600" y="5562600"/>
            <a:ext cx="1143000" cy="1066800"/>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Screen Shot 2015-04-10 at 14.39.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79619"/>
            <a:ext cx="7239000" cy="1792181"/>
          </a:xfrm>
          <a:prstGeom prst="rect">
            <a:avLst/>
          </a:prstGeom>
          <a:ln w="76200" cmpd="sng">
            <a:solidFill>
              <a:schemeClr val="accent6"/>
            </a:solidFill>
          </a:ln>
        </p:spPr>
      </p:pic>
    </p:spTree>
    <p:extLst>
      <p:ext uri="{BB962C8B-B14F-4D97-AF65-F5344CB8AC3E}">
        <p14:creationId xmlns:p14="http://schemas.microsoft.com/office/powerpoint/2010/main" val="7937183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06.06.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64" y="1295400"/>
            <a:ext cx="7285736" cy="5130800"/>
          </a:xfrm>
          <a:prstGeom prst="rect">
            <a:avLst/>
          </a:prstGeom>
          <a:ln>
            <a:solidFill>
              <a:schemeClr val="tx1"/>
            </a:solidFill>
          </a:ln>
        </p:spPr>
      </p:pic>
      <p:sp>
        <p:nvSpPr>
          <p:cNvPr id="3" name="TextBox 2"/>
          <p:cNvSpPr txBox="1"/>
          <p:nvPr/>
        </p:nvSpPr>
        <p:spPr>
          <a:xfrm>
            <a:off x="457200" y="228600"/>
            <a:ext cx="7315200" cy="954107"/>
          </a:xfrm>
          <a:prstGeom prst="rect">
            <a:avLst/>
          </a:prstGeom>
          <a:noFill/>
        </p:spPr>
        <p:txBody>
          <a:bodyPr wrap="square" rtlCol="0">
            <a:spAutoFit/>
          </a:bodyPr>
          <a:lstStyle/>
          <a:p>
            <a:pPr algn="ctr"/>
            <a:r>
              <a:rPr lang="en-US" sz="2800" b="1"/>
              <a:t>VISITORS STATISTICS: </a:t>
            </a:r>
            <a:r>
              <a:rPr lang="en-US" sz="2800" b="1" i="1"/>
              <a:t>Distribusi Pengunjung Asal Negara (tambahan)</a:t>
            </a:r>
          </a:p>
        </p:txBody>
      </p:sp>
    </p:spTree>
    <p:extLst>
      <p:ext uri="{BB962C8B-B14F-4D97-AF65-F5344CB8AC3E}">
        <p14:creationId xmlns:p14="http://schemas.microsoft.com/office/powerpoint/2010/main" val="3068694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9419" y="3068960"/>
            <a:ext cx="6600718" cy="268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52" y="116632"/>
            <a:ext cx="5112568" cy="307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021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28956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248400" y="228600"/>
            <a:ext cx="2433638"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en-US" dirty="0">
                <a:solidFill>
                  <a:srgbClr val="000000"/>
                </a:solidFill>
              </a:rPr>
              <a:t>H.1  </a:t>
            </a:r>
            <a:r>
              <a:rPr lang="en-US" dirty="0" err="1">
                <a:solidFill>
                  <a:srgbClr val="000000"/>
                </a:solidFill>
              </a:rPr>
              <a:t>Jumlah</a:t>
            </a:r>
            <a:r>
              <a:rPr lang="en-US" dirty="0">
                <a:solidFill>
                  <a:srgbClr val="000000"/>
                </a:solidFill>
              </a:rPr>
              <a:t> </a:t>
            </a:r>
            <a:r>
              <a:rPr lang="en-US" dirty="0" err="1">
                <a:solidFill>
                  <a:srgbClr val="000000"/>
                </a:solidFill>
              </a:rPr>
              <a:t>Kunjungan</a:t>
            </a:r>
            <a:r>
              <a:rPr lang="en-US" dirty="0">
                <a:solidFill>
                  <a:srgbClr val="000000"/>
                </a:solidFill>
              </a:rPr>
              <a:t> </a:t>
            </a:r>
          </a:p>
          <a:p>
            <a:pPr eaLnBrk="1" fontAlgn="t" hangingPunct="1">
              <a:defRPr/>
            </a:pPr>
            <a:r>
              <a:rPr lang="en-US" dirty="0" err="1">
                <a:solidFill>
                  <a:srgbClr val="000000"/>
                </a:solidFill>
              </a:rPr>
              <a:t>Unik</a:t>
            </a:r>
            <a:r>
              <a:rPr lang="en-US" dirty="0">
                <a:solidFill>
                  <a:srgbClr val="000000"/>
                </a:solidFill>
              </a:rPr>
              <a:t> </a:t>
            </a:r>
            <a:r>
              <a:rPr lang="en-US" dirty="0" err="1">
                <a:solidFill>
                  <a:srgbClr val="000000"/>
                </a:solidFill>
              </a:rPr>
              <a:t>Pelanggan</a:t>
            </a:r>
            <a:endParaRPr lang="en-US" dirty="0">
              <a:solidFill>
                <a:srgbClr val="000000"/>
              </a:solidFill>
            </a:endParaRPr>
          </a:p>
        </p:txBody>
      </p:sp>
      <p:pic>
        <p:nvPicPr>
          <p:cNvPr id="31748" name="Picture 7"/>
          <p:cNvPicPr>
            <a:picLocks noChangeAspect="1" noChangeArrowheads="1"/>
          </p:cNvPicPr>
          <p:nvPr/>
        </p:nvPicPr>
        <p:blipFill>
          <a:blip r:embed="rId3">
            <a:extLst>
              <a:ext uri="{28A0092B-C50C-407E-A947-70E740481C1C}">
                <a14:useLocalDpi xmlns:a14="http://schemas.microsoft.com/office/drawing/2010/main" val="0"/>
              </a:ext>
            </a:extLst>
          </a:blip>
          <a:srcRect t="26250" r="29517" b="7500"/>
          <a:stretch>
            <a:fillRect/>
          </a:stretch>
        </p:blipFill>
        <p:spPr bwMode="auto">
          <a:xfrm>
            <a:off x="2590800" y="3200400"/>
            <a:ext cx="60960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361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Penyebarluasan</a:t>
            </a:r>
            <a:endParaRPr lang="id-ID" sz="3200" b="1" dirty="0">
              <a:solidFill>
                <a:schemeClr val="bg1"/>
              </a:solidFill>
              <a:latin typeface="Calibri" pitchFamily="34" charset="0"/>
            </a:endParaRPr>
          </a:p>
        </p:txBody>
      </p:sp>
      <p:sp>
        <p:nvSpPr>
          <p:cNvPr id="4" name="Rectangle 3"/>
          <p:cNvSpPr/>
          <p:nvPr/>
        </p:nvSpPr>
        <p:spPr>
          <a:xfrm>
            <a:off x="0" y="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416638" y="1000780"/>
            <a:ext cx="8422562" cy="523220"/>
          </a:xfrm>
          <a:prstGeom prst="rect">
            <a:avLst/>
          </a:prstGeom>
          <a:noFill/>
        </p:spPr>
        <p:txBody>
          <a:bodyPr wrap="none" rtlCol="0">
            <a:spAutoFit/>
          </a:bodyPr>
          <a:lstStyle/>
          <a:p>
            <a:pPr fontAlgn="t"/>
            <a:r>
              <a:rPr lang="it-IT" sz="2800" b="1" dirty="0" smtClean="0">
                <a:solidFill>
                  <a:schemeClr val="tx1">
                    <a:lumMod val="75000"/>
                    <a:lumOff val="25000"/>
                  </a:schemeClr>
                </a:solidFill>
                <a:latin typeface="+mj-lt"/>
              </a:rPr>
              <a:t>Pencantuman </a:t>
            </a:r>
            <a:r>
              <a:rPr lang="it-IT" sz="2800" b="1" dirty="0">
                <a:solidFill>
                  <a:schemeClr val="tx1">
                    <a:lumMod val="75000"/>
                    <a:lumOff val="25000"/>
                  </a:schemeClr>
                </a:solidFill>
                <a:latin typeface="+mj-lt"/>
              </a:rPr>
              <a:t>di Pengindeks Internasional Bereputasi</a:t>
            </a:r>
          </a:p>
        </p:txBody>
      </p:sp>
      <p:grpSp>
        <p:nvGrpSpPr>
          <p:cNvPr id="9" name="Group 8"/>
          <p:cNvGrpSpPr/>
          <p:nvPr/>
        </p:nvGrpSpPr>
        <p:grpSpPr>
          <a:xfrm>
            <a:off x="533401" y="1828800"/>
            <a:ext cx="8153399" cy="3794491"/>
            <a:chOff x="1037925" y="1387109"/>
            <a:chExt cx="7068150" cy="3068881"/>
          </a:xfrm>
        </p:grpSpPr>
        <p:pic>
          <p:nvPicPr>
            <p:cNvPr id="6" name="Picture 5"/>
            <p:cNvPicPr>
              <a:picLocks noChangeAspect="1"/>
            </p:cNvPicPr>
            <p:nvPr/>
          </p:nvPicPr>
          <p:blipFill rotWithShape="1">
            <a:blip r:embed="rId2"/>
            <a:srcRect b="44660"/>
            <a:stretch/>
          </p:blipFill>
          <p:spPr>
            <a:xfrm>
              <a:off x="1037925" y="1387109"/>
              <a:ext cx="7068150" cy="89889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037925" y="2286000"/>
              <a:ext cx="7068150" cy="216999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9552442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l="8434" t="6250" r="26706" b="10001"/>
          <a:stretch>
            <a:fillRect/>
          </a:stretch>
        </p:blipFill>
        <p:spPr bwMode="auto">
          <a:xfrm>
            <a:off x="228600" y="152400"/>
            <a:ext cx="457200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943600" y="0"/>
            <a:ext cx="3200400"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fontAlgn="t" hangingPunct="1">
              <a:defRPr/>
            </a:pPr>
            <a:r>
              <a:rPr lang="it-IT" dirty="0">
                <a:solidFill>
                  <a:srgbClr val="000000"/>
                </a:solidFill>
              </a:rPr>
              <a:t>H. 2. Pencantuman di Pengindeks </a:t>
            </a:r>
          </a:p>
          <a:p>
            <a:pPr eaLnBrk="1" fontAlgn="t" hangingPunct="1">
              <a:defRPr/>
            </a:pPr>
            <a:r>
              <a:rPr lang="it-IT" dirty="0">
                <a:solidFill>
                  <a:srgbClr val="000000"/>
                </a:solidFill>
              </a:rPr>
              <a:t>Internasional Bereputasi</a:t>
            </a:r>
          </a:p>
        </p:txBody>
      </p:sp>
      <p:pic>
        <p:nvPicPr>
          <p:cNvPr id="32772" name="Picture 1" descr="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200400"/>
            <a:ext cx="5033963"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750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06.1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269431"/>
            <a:ext cx="6794500" cy="6436169"/>
          </a:xfrm>
          <a:prstGeom prst="rect">
            <a:avLst/>
          </a:prstGeom>
          <a:ln>
            <a:solidFill>
              <a:schemeClr val="tx1"/>
            </a:solidFill>
          </a:ln>
        </p:spPr>
      </p:pic>
      <p:sp>
        <p:nvSpPr>
          <p:cNvPr id="3" name="TextBox 2"/>
          <p:cNvSpPr txBox="1"/>
          <p:nvPr/>
        </p:nvSpPr>
        <p:spPr>
          <a:xfrm>
            <a:off x="6934199" y="838200"/>
            <a:ext cx="2174875" cy="4708981"/>
          </a:xfrm>
          <a:prstGeom prst="rect">
            <a:avLst/>
          </a:prstGeom>
          <a:solidFill>
            <a:srgbClr val="FFFF00"/>
          </a:solidFill>
          <a:ln>
            <a:solidFill>
              <a:srgbClr val="0000FF"/>
            </a:solidFill>
          </a:ln>
        </p:spPr>
        <p:txBody>
          <a:bodyPr wrap="square" rtlCol="0">
            <a:spAutoFit/>
          </a:bodyPr>
          <a:lstStyle/>
          <a:p>
            <a:pPr marL="285750" indent="-285750">
              <a:buFont typeface="Arial"/>
              <a:buChar char="•"/>
            </a:pPr>
            <a:r>
              <a:rPr lang="en-US" sz="2000" b="1">
                <a:solidFill>
                  <a:srgbClr val="000080"/>
                </a:solidFill>
              </a:rPr>
              <a:t>Sediakan Daftar Pengindeks jurnal Anda</a:t>
            </a:r>
          </a:p>
          <a:p>
            <a:pPr marL="285750" indent="-285750">
              <a:buFont typeface="Arial"/>
              <a:buChar char="•"/>
            </a:pPr>
            <a:endParaRPr lang="en-US" sz="2000" b="1">
              <a:solidFill>
                <a:srgbClr val="000080"/>
              </a:solidFill>
            </a:endParaRPr>
          </a:p>
          <a:p>
            <a:pPr marL="285750" indent="-285750">
              <a:buFont typeface="Arial"/>
              <a:buChar char="•"/>
            </a:pPr>
            <a:r>
              <a:rPr lang="en-US" sz="2000" b="1">
                <a:solidFill>
                  <a:srgbClr val="000080"/>
                </a:solidFill>
              </a:rPr>
              <a:t>Setiap Pengindeks sebaiknya dihubungkan dengan Profil Jurnal di lembaga pengindeks tersebut </a:t>
            </a:r>
          </a:p>
          <a:p>
            <a:endParaRPr lang="en-US" sz="2000" b="1">
              <a:solidFill>
                <a:srgbClr val="000080"/>
              </a:solidFill>
            </a:endParaRPr>
          </a:p>
        </p:txBody>
      </p:sp>
    </p:spTree>
    <p:extLst>
      <p:ext uri="{BB962C8B-B14F-4D97-AF65-F5344CB8AC3E}">
        <p14:creationId xmlns:p14="http://schemas.microsoft.com/office/powerpoint/2010/main" val="7703048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700088"/>
            <a:ext cx="724852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9206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609725"/>
            <a:ext cx="72675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114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430328"/>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Penyebarluasan</a:t>
            </a:r>
            <a:endParaRPr lang="id-ID" sz="3200" b="1" dirty="0">
              <a:solidFill>
                <a:schemeClr val="bg1"/>
              </a:solidFill>
              <a:latin typeface="Calibri" pitchFamily="34" charset="0"/>
            </a:endParaRPr>
          </a:p>
        </p:txBody>
      </p:sp>
      <p:sp>
        <p:nvSpPr>
          <p:cNvPr id="4" name="Rectangle 3"/>
          <p:cNvSpPr/>
          <p:nvPr/>
        </p:nvSpPr>
        <p:spPr>
          <a:xfrm>
            <a:off x="0" y="430328"/>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sp>
        <p:nvSpPr>
          <p:cNvPr id="5" name="TextBox 4"/>
          <p:cNvSpPr txBox="1"/>
          <p:nvPr/>
        </p:nvSpPr>
        <p:spPr>
          <a:xfrm>
            <a:off x="416638" y="1431108"/>
            <a:ext cx="4571316" cy="523220"/>
          </a:xfrm>
          <a:prstGeom prst="rect">
            <a:avLst/>
          </a:prstGeom>
          <a:noFill/>
        </p:spPr>
        <p:txBody>
          <a:bodyPr wrap="none" rtlCol="0">
            <a:spAutoFit/>
          </a:bodyPr>
          <a:lstStyle/>
          <a:p>
            <a:pPr fontAlgn="t"/>
            <a:r>
              <a:rPr lang="en-US" sz="2800" b="1" dirty="0" err="1" smtClean="0">
                <a:solidFill>
                  <a:schemeClr val="tx1">
                    <a:lumMod val="75000"/>
                    <a:lumOff val="25000"/>
                  </a:schemeClr>
                </a:solidFill>
                <a:latin typeface="+mj-lt"/>
              </a:rPr>
              <a:t>Alamat</a:t>
            </a:r>
            <a:r>
              <a:rPr lang="en-US" sz="2800" b="1" dirty="0" smtClean="0">
                <a:solidFill>
                  <a:schemeClr val="tx1">
                    <a:lumMod val="75000"/>
                    <a:lumOff val="25000"/>
                  </a:schemeClr>
                </a:solidFill>
                <a:latin typeface="+mj-lt"/>
              </a:rPr>
              <a:t>/</a:t>
            </a:r>
            <a:r>
              <a:rPr lang="en-US" sz="2800" b="1" dirty="0" err="1" smtClean="0">
                <a:solidFill>
                  <a:schemeClr val="tx1">
                    <a:lumMod val="75000"/>
                    <a:lumOff val="25000"/>
                  </a:schemeClr>
                </a:solidFill>
                <a:latin typeface="+mj-lt"/>
              </a:rPr>
              <a:t>Identitas</a:t>
            </a:r>
            <a:r>
              <a:rPr lang="en-US" sz="2800" b="1" dirty="0" smtClean="0">
                <a:solidFill>
                  <a:schemeClr val="tx1">
                    <a:lumMod val="75000"/>
                    <a:lumOff val="25000"/>
                  </a:schemeClr>
                </a:solidFill>
                <a:latin typeface="+mj-lt"/>
              </a:rPr>
              <a:t> </a:t>
            </a:r>
            <a:r>
              <a:rPr lang="en-US" sz="2800" b="1" dirty="0" err="1">
                <a:solidFill>
                  <a:schemeClr val="tx1">
                    <a:lumMod val="75000"/>
                    <a:lumOff val="25000"/>
                  </a:schemeClr>
                </a:solidFill>
                <a:latin typeface="+mj-lt"/>
              </a:rPr>
              <a:t>Unik</a:t>
            </a:r>
            <a:r>
              <a:rPr lang="en-US" sz="2800" b="1" dirty="0">
                <a:solidFill>
                  <a:schemeClr val="tx1">
                    <a:lumMod val="75000"/>
                    <a:lumOff val="25000"/>
                  </a:schemeClr>
                </a:solidFill>
                <a:latin typeface="+mj-lt"/>
              </a:rPr>
              <a:t> </a:t>
            </a:r>
            <a:r>
              <a:rPr lang="en-US" sz="2800" b="1" dirty="0" err="1" smtClean="0">
                <a:solidFill>
                  <a:schemeClr val="tx1">
                    <a:lumMod val="75000"/>
                    <a:lumOff val="25000"/>
                  </a:schemeClr>
                </a:solidFill>
                <a:latin typeface="+mj-lt"/>
              </a:rPr>
              <a:t>Artikel</a:t>
            </a:r>
            <a:endParaRPr lang="en-US" sz="2800" b="1" dirty="0">
              <a:solidFill>
                <a:schemeClr val="tx1">
                  <a:lumMod val="75000"/>
                  <a:lumOff val="25000"/>
                </a:schemeClr>
              </a:solidFill>
              <a:latin typeface="+mj-lt"/>
            </a:endParaRPr>
          </a:p>
        </p:txBody>
      </p:sp>
      <p:grpSp>
        <p:nvGrpSpPr>
          <p:cNvPr id="8" name="Group 7"/>
          <p:cNvGrpSpPr/>
          <p:nvPr/>
        </p:nvGrpSpPr>
        <p:grpSpPr>
          <a:xfrm>
            <a:off x="533400" y="2259128"/>
            <a:ext cx="8153400" cy="3455872"/>
            <a:chOff x="533400" y="1828800"/>
            <a:chExt cx="8153400" cy="3455872"/>
          </a:xfrm>
        </p:grpSpPr>
        <p:pic>
          <p:nvPicPr>
            <p:cNvPr id="6" name="Picture 5"/>
            <p:cNvPicPr>
              <a:picLocks noChangeAspect="1"/>
            </p:cNvPicPr>
            <p:nvPr/>
          </p:nvPicPr>
          <p:blipFill rotWithShape="1">
            <a:blip r:embed="rId2"/>
            <a:srcRect b="44660"/>
            <a:stretch/>
          </p:blipFill>
          <p:spPr>
            <a:xfrm>
              <a:off x="533401" y="1828800"/>
              <a:ext cx="8153399" cy="111142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533400" y="2971800"/>
              <a:ext cx="8153399" cy="231287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2927851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6251" r="9839" b="6250"/>
          <a:stretch>
            <a:fillRect/>
          </a:stretch>
        </p:blipFill>
        <p:spPr bwMode="auto">
          <a:xfrm>
            <a:off x="381000" y="1066800"/>
            <a:ext cx="87630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33400" y="4800600"/>
            <a:ext cx="1676400" cy="3048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5" name="Rectangle 4"/>
          <p:cNvSpPr/>
          <p:nvPr/>
        </p:nvSpPr>
        <p:spPr>
          <a:xfrm>
            <a:off x="5872163" y="304800"/>
            <a:ext cx="3271837"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t" hangingPunct="1">
              <a:defRPr/>
            </a:pPr>
            <a:r>
              <a:rPr lang="en-US" dirty="0">
                <a:solidFill>
                  <a:srgbClr val="000000"/>
                </a:solidFill>
              </a:rPr>
              <a:t>H.3 </a:t>
            </a:r>
            <a:r>
              <a:rPr lang="en-US" dirty="0" err="1">
                <a:solidFill>
                  <a:srgbClr val="000000"/>
                </a:solidFill>
              </a:rPr>
              <a:t>Alamat</a:t>
            </a:r>
            <a:r>
              <a:rPr lang="en-US" dirty="0">
                <a:solidFill>
                  <a:srgbClr val="000000"/>
                </a:solidFill>
              </a:rPr>
              <a:t>/</a:t>
            </a:r>
            <a:r>
              <a:rPr lang="en-US" dirty="0" err="1">
                <a:solidFill>
                  <a:srgbClr val="000000"/>
                </a:solidFill>
              </a:rPr>
              <a:t>Identitas</a:t>
            </a:r>
            <a:r>
              <a:rPr lang="en-US" dirty="0">
                <a:solidFill>
                  <a:srgbClr val="000000"/>
                </a:solidFill>
              </a:rPr>
              <a:t> </a:t>
            </a:r>
            <a:r>
              <a:rPr lang="en-US" dirty="0" err="1">
                <a:solidFill>
                  <a:srgbClr val="000000"/>
                </a:solidFill>
              </a:rPr>
              <a:t>Unik</a:t>
            </a:r>
            <a:r>
              <a:rPr lang="en-US" dirty="0">
                <a:solidFill>
                  <a:srgbClr val="000000"/>
                </a:solidFill>
              </a:rPr>
              <a:t> </a:t>
            </a:r>
            <a:r>
              <a:rPr lang="en-US" dirty="0" err="1">
                <a:solidFill>
                  <a:srgbClr val="000000"/>
                </a:solidFill>
              </a:rPr>
              <a:t>Artikel</a:t>
            </a:r>
            <a:endParaRPr lang="en-US" dirty="0">
              <a:solidFill>
                <a:srgbClr val="000000"/>
              </a:solidFill>
            </a:endParaRPr>
          </a:p>
        </p:txBody>
      </p:sp>
      <p:sp>
        <p:nvSpPr>
          <p:cNvPr id="6" name="TextBox 5"/>
          <p:cNvSpPr txBox="1"/>
          <p:nvPr/>
        </p:nvSpPr>
        <p:spPr>
          <a:xfrm>
            <a:off x="609600" y="5867400"/>
            <a:ext cx="5791200"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hangingPunct="1">
              <a:defRPr/>
            </a:pPr>
            <a:r>
              <a:rPr lang="en-US" dirty="0" err="1"/>
              <a:t>Mendaftarkan</a:t>
            </a:r>
            <a:r>
              <a:rPr lang="en-US" dirty="0"/>
              <a:t> DOI </a:t>
            </a:r>
            <a:r>
              <a:rPr lang="en-US" dirty="0" err="1"/>
              <a:t>melalui</a:t>
            </a:r>
            <a:r>
              <a:rPr lang="en-US" dirty="0"/>
              <a:t> cross </a:t>
            </a:r>
            <a:r>
              <a:rPr lang="en-US" dirty="0" err="1"/>
              <a:t>reff</a:t>
            </a:r>
            <a:endParaRPr lang="en-US" dirty="0"/>
          </a:p>
          <a:p>
            <a:pPr eaLnBrk="1" hangingPunct="1">
              <a:defRPr/>
            </a:pPr>
            <a:r>
              <a:rPr lang="en-US" dirty="0" err="1"/>
              <a:t>Biaya</a:t>
            </a:r>
            <a:r>
              <a:rPr lang="en-US" dirty="0"/>
              <a:t> per </a:t>
            </a:r>
            <a:r>
              <a:rPr lang="en-US" dirty="0" err="1"/>
              <a:t>tahun</a:t>
            </a:r>
            <a:r>
              <a:rPr lang="en-US" dirty="0"/>
              <a:t> 275 USD/publisher</a:t>
            </a:r>
          </a:p>
          <a:p>
            <a:pPr eaLnBrk="1" hangingPunct="1">
              <a:defRPr/>
            </a:pPr>
            <a:r>
              <a:rPr lang="en-US" dirty="0"/>
              <a:t>1 USD per </a:t>
            </a:r>
            <a:r>
              <a:rPr lang="en-US" dirty="0" err="1"/>
              <a:t>artikel</a:t>
            </a:r>
            <a:r>
              <a:rPr lang="en-US" dirty="0"/>
              <a:t> </a:t>
            </a:r>
            <a:r>
              <a:rPr lang="en-US" dirty="0" err="1"/>
              <a:t>seumur</a:t>
            </a:r>
            <a:r>
              <a:rPr lang="en-US" dirty="0"/>
              <a:t> </a:t>
            </a:r>
            <a:r>
              <a:rPr lang="en-US" dirty="0" err="1"/>
              <a:t>hidup</a:t>
            </a:r>
            <a:endParaRPr lang="en-US" dirty="0"/>
          </a:p>
        </p:txBody>
      </p:sp>
    </p:spTree>
    <p:extLst>
      <p:ext uri="{BB962C8B-B14F-4D97-AF65-F5344CB8AC3E}">
        <p14:creationId xmlns:p14="http://schemas.microsoft.com/office/powerpoint/2010/main" val="507312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93712"/>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Penampilan</a:t>
            </a:r>
            <a:endParaRPr lang="id-ID" sz="3200" b="1" dirty="0">
              <a:solidFill>
                <a:schemeClr val="bg1"/>
              </a:solidFill>
              <a:latin typeface="Calibri" pitchFamily="34" charset="0"/>
            </a:endParaRPr>
          </a:p>
        </p:txBody>
      </p:sp>
      <p:sp>
        <p:nvSpPr>
          <p:cNvPr id="4" name="Rectangle 3"/>
          <p:cNvSpPr/>
          <p:nvPr/>
        </p:nvSpPr>
        <p:spPr>
          <a:xfrm>
            <a:off x="0" y="293712"/>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pic>
        <p:nvPicPr>
          <p:cNvPr id="7" name="Picture 6"/>
          <p:cNvPicPr>
            <a:picLocks noChangeAspect="1"/>
          </p:cNvPicPr>
          <p:nvPr/>
        </p:nvPicPr>
        <p:blipFill>
          <a:blip r:embed="rId2"/>
          <a:stretch>
            <a:fillRect/>
          </a:stretch>
        </p:blipFill>
        <p:spPr>
          <a:xfrm>
            <a:off x="203200" y="1509614"/>
            <a:ext cx="8559800" cy="4662586"/>
          </a:xfrm>
          <a:prstGeom prst="rect">
            <a:avLst/>
          </a:prstGeom>
        </p:spPr>
      </p:pic>
    </p:spTree>
    <p:extLst>
      <p:ext uri="{BB962C8B-B14F-4D97-AF65-F5344CB8AC3E}">
        <p14:creationId xmlns:p14="http://schemas.microsoft.com/office/powerpoint/2010/main" val="657550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0"/>
            <a:ext cx="8077200" cy="6206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latin typeface="Calibri" pitchFamily="34" charset="0"/>
              </a:rPr>
              <a:t>Penampilan</a:t>
            </a:r>
            <a:endParaRPr lang="id-ID" sz="3200" b="1" dirty="0">
              <a:solidFill>
                <a:schemeClr val="bg1"/>
              </a:solidFill>
              <a:latin typeface="Calibri" pitchFamily="34" charset="0"/>
            </a:endParaRPr>
          </a:p>
        </p:txBody>
      </p:sp>
      <p:sp>
        <p:nvSpPr>
          <p:cNvPr id="4" name="Rectangle 3"/>
          <p:cNvSpPr/>
          <p:nvPr/>
        </p:nvSpPr>
        <p:spPr>
          <a:xfrm>
            <a:off x="0" y="0"/>
            <a:ext cx="1066800" cy="620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latin typeface="Calibri" pitchFamily="34" charset="0"/>
            </a:endParaRPr>
          </a:p>
        </p:txBody>
      </p:sp>
      <p:grpSp>
        <p:nvGrpSpPr>
          <p:cNvPr id="5" name="Group 4"/>
          <p:cNvGrpSpPr/>
          <p:nvPr/>
        </p:nvGrpSpPr>
        <p:grpSpPr>
          <a:xfrm>
            <a:off x="203200" y="685800"/>
            <a:ext cx="8442982" cy="6067860"/>
            <a:chOff x="203200" y="685800"/>
            <a:chExt cx="8442982" cy="6067860"/>
          </a:xfrm>
        </p:grpSpPr>
        <p:pic>
          <p:nvPicPr>
            <p:cNvPr id="7" name="Picture 6"/>
            <p:cNvPicPr>
              <a:picLocks noChangeAspect="1"/>
            </p:cNvPicPr>
            <p:nvPr/>
          </p:nvPicPr>
          <p:blipFill rotWithShape="1">
            <a:blip r:embed="rId2"/>
            <a:srcRect b="88252"/>
            <a:stretch/>
          </p:blipFill>
          <p:spPr>
            <a:xfrm>
              <a:off x="203200" y="685800"/>
              <a:ext cx="8442982" cy="547786"/>
            </a:xfrm>
            <a:prstGeom prst="rect">
              <a:avLst/>
            </a:prstGeom>
          </p:spPr>
        </p:pic>
        <p:pic>
          <p:nvPicPr>
            <p:cNvPr id="2" name="Picture 1"/>
            <p:cNvPicPr>
              <a:picLocks noChangeAspect="1"/>
            </p:cNvPicPr>
            <p:nvPr/>
          </p:nvPicPr>
          <p:blipFill>
            <a:blip r:embed="rId3"/>
            <a:stretch>
              <a:fillRect/>
            </a:stretch>
          </p:blipFill>
          <p:spPr>
            <a:xfrm>
              <a:off x="228600" y="1219200"/>
              <a:ext cx="8417582" cy="5534460"/>
            </a:xfrm>
            <a:prstGeom prst="rect">
              <a:avLst/>
            </a:prstGeom>
          </p:spPr>
        </p:pic>
      </p:grpSp>
    </p:spTree>
    <p:extLst>
      <p:ext uri="{BB962C8B-B14F-4D97-AF65-F5344CB8AC3E}">
        <p14:creationId xmlns:p14="http://schemas.microsoft.com/office/powerpoint/2010/main" val="89118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TotalTime>
  <Words>3799</Words>
  <Application>Microsoft Office PowerPoint</Application>
  <PresentationFormat>On-screen Show (4:3)</PresentationFormat>
  <Paragraphs>701</Paragraphs>
  <Slides>127</Slides>
  <Notes>2</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Office Theme</vt:lpstr>
      <vt:lpstr>Workshop Manajemen Tata Kelola Jurnal Elektronik (Universitas Muhammadiyah Sumatera Utara) 5 Januari 2017</vt:lpstr>
      <vt:lpstr>PowerPoint Presentation</vt:lpstr>
      <vt:lpstr>Perubahan Paradigma Tatakelola Terbitan Berkala Ilmiah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Pemberlakuan Akreditasi Terbitan Berkala Ilmiah (ATBI)</vt:lpstr>
      <vt:lpstr>PowerPoint Presentation</vt:lpstr>
      <vt:lpstr>PowerPoint Presentation</vt:lpstr>
      <vt:lpstr>Scopus selection criteria</vt:lpstr>
      <vt:lpstr>PowerPoint Presentation</vt:lpstr>
      <vt:lpstr>PowerPoint Presentation</vt:lpstr>
      <vt:lpstr>PowerPoint Presentation</vt:lpstr>
      <vt:lpstr>PowerPoint Presentation</vt:lpstr>
      <vt:lpstr>Akreditasi Jurnal Nasional Melalui ARJUNA</vt:lpstr>
      <vt:lpstr>Akreditasi Jurnal NasionalOnline</vt:lpstr>
      <vt:lpstr>OJS Workflow</vt:lpstr>
      <vt:lpstr>PowerPoint Presentation</vt:lpstr>
      <vt:lpstr>PowerPoint Presentation</vt:lpstr>
      <vt:lpstr>CEK NAMA JURNAL DI SITUS ISSN PDII LIPI</vt:lpstr>
      <vt:lpstr>Jika nama jurnal (di cover dan judul sirahan)  tidak sama dengan yang didaftarkan di ISSN, silakan diberikan komentar (agar diperbaiki)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Contoh CV Editorial Team  (jika berbahasa Inggris)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Gaya Selingkung Fulltext Article yg Konsisten dan Informatif</vt:lpstr>
      <vt:lpstr>PowerPoint Presentation</vt:lpstr>
      <vt:lpstr>Front-Matter dan Back-Matter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Persiapan MEV Terindeks Scopus</dc:title>
  <dc:creator>DELL</dc:creator>
  <cp:lastModifiedBy>USER</cp:lastModifiedBy>
  <cp:revision>54</cp:revision>
  <dcterms:created xsi:type="dcterms:W3CDTF">2016-01-28T07:02:24Z</dcterms:created>
  <dcterms:modified xsi:type="dcterms:W3CDTF">2017-01-05T01:20:29Z</dcterms:modified>
</cp:coreProperties>
</file>